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3" d="100"/>
          <a:sy n="73" d="100"/>
        </p:scale>
        <p:origin x="-222"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820225-5FEB-3046-BDC0-475178C54619}" type="doc">
      <dgm:prSet loTypeId="urn:microsoft.com/office/officeart/2005/8/layout/default#1" loCatId="list" qsTypeId="urn:microsoft.com/office/officeart/2005/8/quickstyle/simple4" qsCatId="simple" csTypeId="urn:microsoft.com/office/officeart/2005/8/colors/accent1_2" csCatId="accent1" phldr="1"/>
      <dgm:spPr/>
      <dgm:t>
        <a:bodyPr/>
        <a:lstStyle/>
        <a:p>
          <a:endParaRPr lang="fr-FR"/>
        </a:p>
      </dgm:t>
    </dgm:pt>
    <dgm:pt modelId="{27DE4F88-3253-1A40-9C41-E991A098BB5C}">
      <dgm:prSet/>
      <dgm:spPr/>
      <dgm:t>
        <a:bodyPr/>
        <a:lstStyle/>
        <a:p>
          <a:pPr rtl="0"/>
          <a:r>
            <a:rPr lang="fr-FR" b="1" dirty="0" smtClean="0"/>
            <a:t>Au 3e trimestre, le conseil de classe examine les vœux définitifs de la famille et propose une décision en tenant compte du bilan de l'élève et des objectifs du niveau de la classe.</a:t>
          </a:r>
          <a:endParaRPr lang="fr-FR" dirty="0"/>
        </a:p>
      </dgm:t>
    </dgm:pt>
    <dgm:pt modelId="{14986B2B-6A29-D44F-9155-0D4D7CA8E090}" type="parTrans" cxnId="{67C501D9-3938-964E-AB7B-EC4163F69B9A}">
      <dgm:prSet/>
      <dgm:spPr/>
      <dgm:t>
        <a:bodyPr/>
        <a:lstStyle/>
        <a:p>
          <a:endParaRPr lang="fr-FR"/>
        </a:p>
      </dgm:t>
    </dgm:pt>
    <dgm:pt modelId="{E1C16F56-40FB-1D4D-A00A-EC85D1152094}" type="sibTrans" cxnId="{67C501D9-3938-964E-AB7B-EC4163F69B9A}">
      <dgm:prSet/>
      <dgm:spPr/>
      <dgm:t>
        <a:bodyPr/>
        <a:lstStyle/>
        <a:p>
          <a:endParaRPr lang="fr-FR"/>
        </a:p>
      </dgm:t>
    </dgm:pt>
    <dgm:pt modelId="{4C3BF119-6ECC-9A48-9FE3-11E12496A7B0}">
      <dgm:prSet/>
      <dgm:spPr/>
      <dgm:t>
        <a:bodyPr/>
        <a:lstStyle/>
        <a:p>
          <a:r>
            <a:rPr lang="fr-FR" b="0" i="0" dirty="0" err="1" smtClean="0">
              <a:solidFill>
                <a:srgbClr val="C0504D"/>
              </a:solidFill>
              <a:latin typeface="Wingdings"/>
              <a:ea typeface="Wingdings"/>
              <a:cs typeface="Wingdings"/>
            </a:rPr>
            <a:t></a:t>
          </a:r>
          <a:r>
            <a:rPr lang="fr-FR" b="0" i="0" dirty="0" smtClean="0">
              <a:solidFill>
                <a:srgbClr val="C0504D"/>
              </a:solidFill>
              <a:latin typeface="Wingdings"/>
              <a:ea typeface="Wingdings"/>
              <a:cs typeface="Wingdings"/>
            </a:rPr>
            <a:t> </a:t>
          </a:r>
          <a:r>
            <a:rPr lang="fr-FR" b="1" dirty="0" smtClean="0">
              <a:solidFill>
                <a:srgbClr val="C0504D"/>
              </a:solidFill>
            </a:rPr>
            <a:t>En cas d'accord de la famille </a:t>
          </a:r>
          <a:r>
            <a:rPr lang="fr-FR" b="1" dirty="0" smtClean="0"/>
            <a:t>avec la proposition du conseil de classe du troisième trimestre, la proposition devient décision du chef d'établissement; elle est notifiée à la famille.</a:t>
          </a:r>
          <a:endParaRPr lang="fr-FR" dirty="0"/>
        </a:p>
      </dgm:t>
    </dgm:pt>
    <dgm:pt modelId="{ECB7D090-80BD-2F47-A3AE-38B669F5E0CA}" type="parTrans" cxnId="{B2B275EF-2E15-1540-9ED0-EC911A21A7A4}">
      <dgm:prSet/>
      <dgm:spPr/>
      <dgm:t>
        <a:bodyPr/>
        <a:lstStyle/>
        <a:p>
          <a:endParaRPr lang="fr-FR"/>
        </a:p>
      </dgm:t>
    </dgm:pt>
    <dgm:pt modelId="{B37F2CCA-E1A7-1F42-9DF2-CCE23B9BC201}" type="sibTrans" cxnId="{B2B275EF-2E15-1540-9ED0-EC911A21A7A4}">
      <dgm:prSet/>
      <dgm:spPr/>
      <dgm:t>
        <a:bodyPr/>
        <a:lstStyle/>
        <a:p>
          <a:endParaRPr lang="fr-FR"/>
        </a:p>
      </dgm:t>
    </dgm:pt>
    <dgm:pt modelId="{2D99A2E0-4869-1A4B-83D7-E0701808F4EF}">
      <dgm:prSet custT="1"/>
      <dgm:spPr/>
      <dgm:t>
        <a:bodyPr/>
        <a:lstStyle/>
        <a:p>
          <a:r>
            <a:rPr lang="fr-FR" sz="1600" b="0" i="0" dirty="0" err="1" smtClean="0">
              <a:solidFill>
                <a:schemeClr val="accent2"/>
              </a:solidFill>
              <a:latin typeface="Wingdings"/>
              <a:ea typeface="Wingdings"/>
              <a:cs typeface="Wingdings"/>
            </a:rPr>
            <a:t></a:t>
          </a:r>
          <a:r>
            <a:rPr lang="fr-FR" sz="1200" b="0" i="0" dirty="0" smtClean="0">
              <a:solidFill>
                <a:schemeClr val="accent2"/>
              </a:solidFill>
              <a:latin typeface="Wingdings"/>
              <a:ea typeface="Wingdings"/>
              <a:cs typeface="Wingdings"/>
            </a:rPr>
            <a:t> </a:t>
          </a:r>
          <a:r>
            <a:rPr lang="fr-FR" sz="1200" b="1" u="sng" dirty="0" smtClean="0">
              <a:solidFill>
                <a:srgbClr val="C0504D"/>
              </a:solidFill>
            </a:rPr>
            <a:t>En cas de désaccord avec la proposition du Conseil de classe du 3ème trimestre </a:t>
          </a:r>
          <a:r>
            <a:rPr lang="fr-FR" sz="1200" b="1" u="sng" dirty="0" smtClean="0"/>
            <a:t>: le parent d’élève doit le préciser sur le dossier d’orientation de l’élève. Un rendez vous est alors fixé, très rapidement par l’établissement, pour un entretien réglementaire avec le chef d’établissement</a:t>
          </a:r>
          <a:endParaRPr lang="fr-FR" sz="1200" dirty="0"/>
        </a:p>
      </dgm:t>
    </dgm:pt>
    <dgm:pt modelId="{721453E6-1554-9D48-87A7-34C8F137AE53}" type="parTrans" cxnId="{97DB4C6A-D28C-264B-AE26-E71546D963C0}">
      <dgm:prSet/>
      <dgm:spPr/>
      <dgm:t>
        <a:bodyPr/>
        <a:lstStyle/>
        <a:p>
          <a:endParaRPr lang="fr-FR"/>
        </a:p>
      </dgm:t>
    </dgm:pt>
    <dgm:pt modelId="{A576EC37-AB96-1047-8E0B-991454C39EB5}" type="sibTrans" cxnId="{97DB4C6A-D28C-264B-AE26-E71546D963C0}">
      <dgm:prSet/>
      <dgm:spPr/>
      <dgm:t>
        <a:bodyPr/>
        <a:lstStyle/>
        <a:p>
          <a:endParaRPr lang="fr-FR"/>
        </a:p>
      </dgm:t>
    </dgm:pt>
    <dgm:pt modelId="{21B3A6B2-302B-7E45-81D1-260399CB8447}">
      <dgm:prSet custT="1"/>
      <dgm:spPr/>
      <dgm:t>
        <a:bodyPr/>
        <a:lstStyle/>
        <a:p>
          <a:r>
            <a:rPr lang="fr-FR" sz="1400" b="0" i="0" dirty="0" err="1" smtClean="0">
              <a:solidFill>
                <a:srgbClr val="C0504D"/>
              </a:solidFill>
              <a:latin typeface="Wingdings"/>
              <a:ea typeface="Wingdings"/>
              <a:cs typeface="Wingdings"/>
            </a:rPr>
            <a:t></a:t>
          </a:r>
          <a:r>
            <a:rPr lang="fr-FR" sz="1200" b="0" i="0" dirty="0" smtClean="0">
              <a:solidFill>
                <a:srgbClr val="C0504D"/>
              </a:solidFill>
              <a:latin typeface="Wingdings"/>
              <a:ea typeface="Wingdings"/>
              <a:cs typeface="Wingdings"/>
            </a:rPr>
            <a:t>   </a:t>
          </a:r>
          <a:r>
            <a:rPr lang="fr-FR" sz="1200" b="1" u="sng" dirty="0" smtClean="0">
              <a:solidFill>
                <a:srgbClr val="C0504D"/>
              </a:solidFill>
            </a:rPr>
            <a:t>Si le désaccord persiste, </a:t>
          </a:r>
          <a:r>
            <a:rPr lang="fr-FR" sz="1200" b="1" u="sng" dirty="0" smtClean="0"/>
            <a:t>le chef d'établissement doit motiver sa décision. La notification de la décision doit mentionner de façon précise les motifs du refus de la demande. </a:t>
          </a:r>
          <a:endParaRPr lang="fr-FR" sz="1200" dirty="0"/>
        </a:p>
      </dgm:t>
    </dgm:pt>
    <dgm:pt modelId="{1E2A41F9-36DF-6347-B5BD-CB0D78CE989E}" type="parTrans" cxnId="{02D28BC0-8732-BD45-8819-30257867CCED}">
      <dgm:prSet/>
      <dgm:spPr/>
      <dgm:t>
        <a:bodyPr/>
        <a:lstStyle/>
        <a:p>
          <a:endParaRPr lang="fr-FR"/>
        </a:p>
      </dgm:t>
    </dgm:pt>
    <dgm:pt modelId="{A731F025-A1DF-6840-8152-35FC12D3CC48}" type="sibTrans" cxnId="{02D28BC0-8732-BD45-8819-30257867CCED}">
      <dgm:prSet/>
      <dgm:spPr/>
      <dgm:t>
        <a:bodyPr/>
        <a:lstStyle/>
        <a:p>
          <a:endParaRPr lang="fr-FR"/>
        </a:p>
      </dgm:t>
    </dgm:pt>
    <dgm:pt modelId="{4EA0A676-EC29-0F4B-8034-87005B5E59EB}">
      <dgm:prSet/>
      <dgm:spPr/>
      <dgm:t>
        <a:bodyPr/>
        <a:lstStyle/>
        <a:p>
          <a:r>
            <a:rPr lang="fr-FR" b="1" u="sng" dirty="0" smtClean="0">
              <a:solidFill>
                <a:schemeClr val="accent2">
                  <a:lumMod val="75000"/>
                </a:schemeClr>
              </a:solidFill>
            </a:rPr>
            <a:t>Attention </a:t>
          </a:r>
          <a:r>
            <a:rPr lang="fr-FR" b="1" u="sng" dirty="0" smtClean="0">
              <a:solidFill>
                <a:schemeClr val="bg1"/>
              </a:solidFill>
            </a:rPr>
            <a:t>! Si le désaccord demeure, La famille dispose d’un délai de trois jours ouvrables pour décider de recourir à une commission d'appel. Cette commission d’appel va examiner en réunion le dossier de l’élève et prendra une décision définitive.</a:t>
          </a:r>
          <a:r>
            <a:rPr lang="fr-FR" b="1" u="sng" dirty="0" smtClean="0">
              <a:solidFill>
                <a:srgbClr val="C0504D"/>
              </a:solidFill>
            </a:rPr>
            <a:t> </a:t>
          </a:r>
          <a:endParaRPr lang="fr-FR" dirty="0">
            <a:solidFill>
              <a:srgbClr val="C0504D"/>
            </a:solidFill>
          </a:endParaRPr>
        </a:p>
      </dgm:t>
    </dgm:pt>
    <dgm:pt modelId="{5D6F1E8B-316E-584D-9B31-B842856AD82B}" type="parTrans" cxnId="{16CE6D72-C23E-C046-A55E-352D9132475D}">
      <dgm:prSet/>
      <dgm:spPr/>
      <dgm:t>
        <a:bodyPr/>
        <a:lstStyle/>
        <a:p>
          <a:endParaRPr lang="fr-FR"/>
        </a:p>
      </dgm:t>
    </dgm:pt>
    <dgm:pt modelId="{24553BD8-EAB1-A74F-8099-B0F3BCA85AEF}" type="sibTrans" cxnId="{16CE6D72-C23E-C046-A55E-352D9132475D}">
      <dgm:prSet/>
      <dgm:spPr/>
    </dgm:pt>
    <dgm:pt modelId="{2C5B3866-4250-2F42-B266-B46A429C3B3F}" type="pres">
      <dgm:prSet presAssocID="{0B820225-5FEB-3046-BDC0-475178C54619}" presName="diagram" presStyleCnt="0">
        <dgm:presLayoutVars>
          <dgm:dir/>
          <dgm:resizeHandles val="exact"/>
        </dgm:presLayoutVars>
      </dgm:prSet>
      <dgm:spPr/>
      <dgm:t>
        <a:bodyPr/>
        <a:lstStyle/>
        <a:p>
          <a:endParaRPr lang="fr-FR"/>
        </a:p>
      </dgm:t>
    </dgm:pt>
    <dgm:pt modelId="{59A0B736-6ED9-0D42-808A-29A7E71217D2}" type="pres">
      <dgm:prSet presAssocID="{27DE4F88-3253-1A40-9C41-E991A098BB5C}" presName="node" presStyleLbl="node1" presStyleIdx="0" presStyleCnt="5" custLinFactNeighborX="0" custLinFactNeighborY="-46483">
        <dgm:presLayoutVars>
          <dgm:bulletEnabled val="1"/>
        </dgm:presLayoutVars>
      </dgm:prSet>
      <dgm:spPr/>
      <dgm:t>
        <a:bodyPr/>
        <a:lstStyle/>
        <a:p>
          <a:endParaRPr lang="fr-FR"/>
        </a:p>
      </dgm:t>
    </dgm:pt>
    <dgm:pt modelId="{82FA1741-022D-DB42-B55F-9D86B08EEDAB}" type="pres">
      <dgm:prSet presAssocID="{E1C16F56-40FB-1D4D-A00A-EC85D1152094}" presName="sibTrans" presStyleCnt="0"/>
      <dgm:spPr/>
    </dgm:pt>
    <dgm:pt modelId="{F04071F4-CBEA-F440-8101-EEA4C46F896B}" type="pres">
      <dgm:prSet presAssocID="{4EA0A676-EC29-0F4B-8034-87005B5E59EB}" presName="node" presStyleLbl="node1" presStyleIdx="1" presStyleCnt="5" custLinFactY="73765" custLinFactNeighborX="54198" custLinFactNeighborY="100000">
        <dgm:presLayoutVars>
          <dgm:bulletEnabled val="1"/>
        </dgm:presLayoutVars>
      </dgm:prSet>
      <dgm:spPr/>
      <dgm:t>
        <a:bodyPr/>
        <a:lstStyle/>
        <a:p>
          <a:endParaRPr lang="fr-FR"/>
        </a:p>
      </dgm:t>
    </dgm:pt>
    <dgm:pt modelId="{57F1A1E8-1616-F94E-A371-727BA404011E}" type="pres">
      <dgm:prSet presAssocID="{24553BD8-EAB1-A74F-8099-B0F3BCA85AEF}" presName="sibTrans" presStyleCnt="0"/>
      <dgm:spPr/>
    </dgm:pt>
    <dgm:pt modelId="{9EBFAC71-1197-0044-B20F-131917173956}" type="pres">
      <dgm:prSet presAssocID="{2D99A2E0-4869-1A4B-83D7-E0701808F4EF}" presName="node" presStyleLbl="node1" presStyleIdx="2" presStyleCnt="5" custScaleY="138007" custLinFactX="-72551" custLinFactNeighborX="-100000" custLinFactNeighborY="77366">
        <dgm:presLayoutVars>
          <dgm:bulletEnabled val="1"/>
        </dgm:presLayoutVars>
      </dgm:prSet>
      <dgm:spPr/>
      <dgm:t>
        <a:bodyPr/>
        <a:lstStyle/>
        <a:p>
          <a:endParaRPr lang="fr-FR"/>
        </a:p>
      </dgm:t>
    </dgm:pt>
    <dgm:pt modelId="{9AE1EF24-05CB-2E40-8D2B-644DF70D69F8}" type="pres">
      <dgm:prSet presAssocID="{A576EC37-AB96-1047-8E0B-991454C39EB5}" presName="sibTrans" presStyleCnt="0"/>
      <dgm:spPr/>
    </dgm:pt>
    <dgm:pt modelId="{C193EC74-6977-E044-A9B2-7030421B7170}" type="pres">
      <dgm:prSet presAssocID="{4C3BF119-6ECC-9A48-9FE3-11E12496A7B0}" presName="node" presStyleLbl="node1" presStyleIdx="3" presStyleCnt="5" custLinFactY="-100000" custLinFactNeighborX="61167" custLinFactNeighborY="-116755">
        <dgm:presLayoutVars>
          <dgm:bulletEnabled val="1"/>
        </dgm:presLayoutVars>
      </dgm:prSet>
      <dgm:spPr/>
      <dgm:t>
        <a:bodyPr/>
        <a:lstStyle/>
        <a:p>
          <a:endParaRPr lang="fr-FR"/>
        </a:p>
      </dgm:t>
    </dgm:pt>
    <dgm:pt modelId="{6688AC53-B5F1-2E4A-9C7D-95F34CA510F9}" type="pres">
      <dgm:prSet presAssocID="{B37F2CCA-E1A7-1F42-9DF2-CCE23B9BC201}" presName="sibTrans" presStyleCnt="0"/>
      <dgm:spPr/>
    </dgm:pt>
    <dgm:pt modelId="{A9FA3FC2-4238-3446-8770-AB14376E34C3}" type="pres">
      <dgm:prSet presAssocID="{21B3A6B2-302B-7E45-81D1-260399CB8447}" presName="node" presStyleLbl="node1" presStyleIdx="4" presStyleCnt="5" custScaleY="86204" custLinFactNeighborX="-802" custLinFactNeighborY="-55967">
        <dgm:presLayoutVars>
          <dgm:bulletEnabled val="1"/>
        </dgm:presLayoutVars>
      </dgm:prSet>
      <dgm:spPr/>
      <dgm:t>
        <a:bodyPr/>
        <a:lstStyle/>
        <a:p>
          <a:endParaRPr lang="fr-FR"/>
        </a:p>
      </dgm:t>
    </dgm:pt>
  </dgm:ptLst>
  <dgm:cxnLst>
    <dgm:cxn modelId="{02D28BC0-8732-BD45-8819-30257867CCED}" srcId="{0B820225-5FEB-3046-BDC0-475178C54619}" destId="{21B3A6B2-302B-7E45-81D1-260399CB8447}" srcOrd="4" destOrd="0" parTransId="{1E2A41F9-36DF-6347-B5BD-CB0D78CE989E}" sibTransId="{A731F025-A1DF-6840-8152-35FC12D3CC48}"/>
    <dgm:cxn modelId="{5FC76AD3-DFE5-4241-925D-CA9253088473}" type="presOf" srcId="{4EA0A676-EC29-0F4B-8034-87005B5E59EB}" destId="{F04071F4-CBEA-F440-8101-EEA4C46F896B}" srcOrd="0" destOrd="0" presId="urn:microsoft.com/office/officeart/2005/8/layout/default#1"/>
    <dgm:cxn modelId="{DEECCECF-C64F-6C46-A4CA-229BABCE6AF9}" type="presOf" srcId="{0B820225-5FEB-3046-BDC0-475178C54619}" destId="{2C5B3866-4250-2F42-B266-B46A429C3B3F}" srcOrd="0" destOrd="0" presId="urn:microsoft.com/office/officeart/2005/8/layout/default#1"/>
    <dgm:cxn modelId="{67C501D9-3938-964E-AB7B-EC4163F69B9A}" srcId="{0B820225-5FEB-3046-BDC0-475178C54619}" destId="{27DE4F88-3253-1A40-9C41-E991A098BB5C}" srcOrd="0" destOrd="0" parTransId="{14986B2B-6A29-D44F-9155-0D4D7CA8E090}" sibTransId="{E1C16F56-40FB-1D4D-A00A-EC85D1152094}"/>
    <dgm:cxn modelId="{B2B275EF-2E15-1540-9ED0-EC911A21A7A4}" srcId="{0B820225-5FEB-3046-BDC0-475178C54619}" destId="{4C3BF119-6ECC-9A48-9FE3-11E12496A7B0}" srcOrd="3" destOrd="0" parTransId="{ECB7D090-80BD-2F47-A3AE-38B669F5E0CA}" sibTransId="{B37F2CCA-E1A7-1F42-9DF2-CCE23B9BC201}"/>
    <dgm:cxn modelId="{04DD78C5-271B-FC41-9541-361482881E12}" type="presOf" srcId="{2D99A2E0-4869-1A4B-83D7-E0701808F4EF}" destId="{9EBFAC71-1197-0044-B20F-131917173956}" srcOrd="0" destOrd="0" presId="urn:microsoft.com/office/officeart/2005/8/layout/default#1"/>
    <dgm:cxn modelId="{2D1BB649-2B4F-CC40-B38E-3244D950D979}" type="presOf" srcId="{27DE4F88-3253-1A40-9C41-E991A098BB5C}" destId="{59A0B736-6ED9-0D42-808A-29A7E71217D2}" srcOrd="0" destOrd="0" presId="urn:microsoft.com/office/officeart/2005/8/layout/default#1"/>
    <dgm:cxn modelId="{0B750E0C-CCB7-AB40-8BEF-D81955569F4C}" type="presOf" srcId="{21B3A6B2-302B-7E45-81D1-260399CB8447}" destId="{A9FA3FC2-4238-3446-8770-AB14376E34C3}" srcOrd="0" destOrd="0" presId="urn:microsoft.com/office/officeart/2005/8/layout/default#1"/>
    <dgm:cxn modelId="{97DB4C6A-D28C-264B-AE26-E71546D963C0}" srcId="{0B820225-5FEB-3046-BDC0-475178C54619}" destId="{2D99A2E0-4869-1A4B-83D7-E0701808F4EF}" srcOrd="2" destOrd="0" parTransId="{721453E6-1554-9D48-87A7-34C8F137AE53}" sibTransId="{A576EC37-AB96-1047-8E0B-991454C39EB5}"/>
    <dgm:cxn modelId="{D6FFA87A-BD9F-944B-9600-D4BFC49B39C2}" type="presOf" srcId="{4C3BF119-6ECC-9A48-9FE3-11E12496A7B0}" destId="{C193EC74-6977-E044-A9B2-7030421B7170}" srcOrd="0" destOrd="0" presId="urn:microsoft.com/office/officeart/2005/8/layout/default#1"/>
    <dgm:cxn modelId="{16CE6D72-C23E-C046-A55E-352D9132475D}" srcId="{0B820225-5FEB-3046-BDC0-475178C54619}" destId="{4EA0A676-EC29-0F4B-8034-87005B5E59EB}" srcOrd="1" destOrd="0" parTransId="{5D6F1E8B-316E-584D-9B31-B842856AD82B}" sibTransId="{24553BD8-EAB1-A74F-8099-B0F3BCA85AEF}"/>
    <dgm:cxn modelId="{192120E9-3BDB-184E-B21C-6FB8743E17F8}" type="presParOf" srcId="{2C5B3866-4250-2F42-B266-B46A429C3B3F}" destId="{59A0B736-6ED9-0D42-808A-29A7E71217D2}" srcOrd="0" destOrd="0" presId="urn:microsoft.com/office/officeart/2005/8/layout/default#1"/>
    <dgm:cxn modelId="{A08E4182-F91F-854D-AD6B-40D7336D6E6E}" type="presParOf" srcId="{2C5B3866-4250-2F42-B266-B46A429C3B3F}" destId="{82FA1741-022D-DB42-B55F-9D86B08EEDAB}" srcOrd="1" destOrd="0" presId="urn:microsoft.com/office/officeart/2005/8/layout/default#1"/>
    <dgm:cxn modelId="{D3552CF1-F08D-FF48-BCCA-35F7DDDA9A9F}" type="presParOf" srcId="{2C5B3866-4250-2F42-B266-B46A429C3B3F}" destId="{F04071F4-CBEA-F440-8101-EEA4C46F896B}" srcOrd="2" destOrd="0" presId="urn:microsoft.com/office/officeart/2005/8/layout/default#1"/>
    <dgm:cxn modelId="{E6DE12EE-1B8F-A74A-8B96-4E3FC52A9A96}" type="presParOf" srcId="{2C5B3866-4250-2F42-B266-B46A429C3B3F}" destId="{57F1A1E8-1616-F94E-A371-727BA404011E}" srcOrd="3" destOrd="0" presId="urn:microsoft.com/office/officeart/2005/8/layout/default#1"/>
    <dgm:cxn modelId="{FE7405A0-BD0E-D042-91F2-50F1A164E6A7}" type="presParOf" srcId="{2C5B3866-4250-2F42-B266-B46A429C3B3F}" destId="{9EBFAC71-1197-0044-B20F-131917173956}" srcOrd="4" destOrd="0" presId="urn:microsoft.com/office/officeart/2005/8/layout/default#1"/>
    <dgm:cxn modelId="{C00E90E7-B10E-2549-9BF0-A7D055620CA4}" type="presParOf" srcId="{2C5B3866-4250-2F42-B266-B46A429C3B3F}" destId="{9AE1EF24-05CB-2E40-8D2B-644DF70D69F8}" srcOrd="5" destOrd="0" presId="urn:microsoft.com/office/officeart/2005/8/layout/default#1"/>
    <dgm:cxn modelId="{1199F9B5-81BA-704B-A7D4-6FFE2FA818F2}" type="presParOf" srcId="{2C5B3866-4250-2F42-B266-B46A429C3B3F}" destId="{C193EC74-6977-E044-A9B2-7030421B7170}" srcOrd="6" destOrd="0" presId="urn:microsoft.com/office/officeart/2005/8/layout/default#1"/>
    <dgm:cxn modelId="{803895F8-A2C5-9845-97AC-A79034C2457A}" type="presParOf" srcId="{2C5B3866-4250-2F42-B266-B46A429C3B3F}" destId="{6688AC53-B5F1-2E4A-9C7D-95F34CA510F9}" srcOrd="7" destOrd="0" presId="urn:microsoft.com/office/officeart/2005/8/layout/default#1"/>
    <dgm:cxn modelId="{6A662F58-CB83-4144-B4A3-0F91367F63F2}" type="presParOf" srcId="{2C5B3866-4250-2F42-B266-B46A429C3B3F}" destId="{A9FA3FC2-4238-3446-8770-AB14376E34C3}" srcOrd="8" destOrd="0" presId="urn:microsoft.com/office/officeart/2005/8/layout/defaul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A0B736-6ED9-0D42-808A-29A7E71217D2}">
      <dsp:nvSpPr>
        <dsp:cNvPr id="0" name=""/>
        <dsp:cNvSpPr/>
      </dsp:nvSpPr>
      <dsp:spPr>
        <a:xfrm>
          <a:off x="0" y="163806"/>
          <a:ext cx="2571749" cy="1543050"/>
        </a:xfrm>
        <a:prstGeom prst="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lvl="0" algn="ctr" defTabSz="222250" rtl="0">
            <a:lnSpc>
              <a:spcPct val="90000"/>
            </a:lnSpc>
            <a:spcBef>
              <a:spcPct val="0"/>
            </a:spcBef>
            <a:spcAft>
              <a:spcPct val="35000"/>
            </a:spcAft>
          </a:pPr>
          <a:r>
            <a:rPr lang="fr-FR" sz="500" b="1" kern="1200" dirty="0" smtClean="0"/>
            <a:t>Au 3e trimestre, le conseil de classe examine les vœux définitifs de la famille et propose une décision en tenant compte du bilan de l'élève et des objectifs du niveau de la classe.</a:t>
          </a:r>
          <a:endParaRPr lang="fr-FR" sz="500" kern="1200" dirty="0"/>
        </a:p>
      </dsp:txBody>
      <dsp:txXfrm>
        <a:off x="0" y="163806"/>
        <a:ext cx="2571749" cy="1543050"/>
      </dsp:txXfrm>
    </dsp:sp>
    <dsp:sp modelId="{F04071F4-CBEA-F440-8101-EEA4C46F896B}">
      <dsp:nvSpPr>
        <dsp:cNvPr id="0" name=""/>
        <dsp:cNvSpPr/>
      </dsp:nvSpPr>
      <dsp:spPr>
        <a:xfrm>
          <a:off x="4222762" y="3562343"/>
          <a:ext cx="2571749" cy="1543050"/>
        </a:xfrm>
        <a:prstGeom prst="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r>
            <a:rPr lang="fr-FR" sz="500" b="1" u="sng" kern="1200" dirty="0" smtClean="0">
              <a:solidFill>
                <a:schemeClr val="accent2">
                  <a:lumMod val="75000"/>
                </a:schemeClr>
              </a:solidFill>
            </a:rPr>
            <a:t>Attention </a:t>
          </a:r>
          <a:r>
            <a:rPr lang="fr-FR" sz="500" b="1" u="sng" kern="1200" dirty="0" smtClean="0">
              <a:solidFill>
                <a:schemeClr val="bg1"/>
              </a:solidFill>
            </a:rPr>
            <a:t>! Si le désaccord demeure, La famille dispose d’un délai de trois jours ouvrables pour décider de recourir à une commission d'appel. Cette commission d’appel va examiner en réunion le dossier de l’élève et prendra une décision définitive.</a:t>
          </a:r>
          <a:r>
            <a:rPr lang="fr-FR" sz="500" b="1" u="sng" kern="1200" dirty="0" smtClean="0">
              <a:solidFill>
                <a:srgbClr val="C0504D"/>
              </a:solidFill>
            </a:rPr>
            <a:t> </a:t>
          </a:r>
          <a:endParaRPr lang="fr-FR" sz="500" kern="1200" dirty="0">
            <a:solidFill>
              <a:srgbClr val="C0504D"/>
            </a:solidFill>
          </a:endParaRPr>
        </a:p>
      </dsp:txBody>
      <dsp:txXfrm>
        <a:off x="4222762" y="3562343"/>
        <a:ext cx="2571749" cy="1543050"/>
      </dsp:txXfrm>
    </dsp:sp>
    <dsp:sp modelId="{9EBFAC71-1197-0044-B20F-131917173956}">
      <dsp:nvSpPr>
        <dsp:cNvPr id="0" name=""/>
        <dsp:cNvSpPr/>
      </dsp:nvSpPr>
      <dsp:spPr>
        <a:xfrm>
          <a:off x="1220269" y="1781625"/>
          <a:ext cx="2571749" cy="2129517"/>
        </a:xfrm>
        <a:prstGeom prst="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FR" sz="1600" b="0" i="0" kern="1200" dirty="0" err="1" smtClean="0">
              <a:solidFill>
                <a:schemeClr val="accent2"/>
              </a:solidFill>
              <a:latin typeface="Wingdings"/>
              <a:ea typeface="Wingdings"/>
              <a:cs typeface="Wingdings"/>
            </a:rPr>
            <a:t></a:t>
          </a:r>
          <a:r>
            <a:rPr lang="fr-FR" sz="1200" b="0" i="0" kern="1200" dirty="0" smtClean="0">
              <a:solidFill>
                <a:schemeClr val="accent2"/>
              </a:solidFill>
              <a:latin typeface="Wingdings"/>
              <a:ea typeface="Wingdings"/>
              <a:cs typeface="Wingdings"/>
            </a:rPr>
            <a:t> </a:t>
          </a:r>
          <a:r>
            <a:rPr lang="fr-FR" sz="1200" b="1" u="sng" kern="1200" dirty="0" smtClean="0">
              <a:solidFill>
                <a:srgbClr val="C0504D"/>
              </a:solidFill>
            </a:rPr>
            <a:t>En cas de désaccord avec la proposition du Conseil de classe du 3ème trimestre </a:t>
          </a:r>
          <a:r>
            <a:rPr lang="fr-FR" sz="1200" b="1" u="sng" kern="1200" dirty="0" smtClean="0"/>
            <a:t>: le parent d’élève doit le préciser sur le dossier d’orientation de l’élève. Un rendez vous est alors fixé, très rapidement par l’établissement, pour un entretien réglementaire avec le chef d’établissement</a:t>
          </a:r>
          <a:endParaRPr lang="fr-FR" sz="1200" kern="1200" dirty="0"/>
        </a:p>
      </dsp:txBody>
      <dsp:txXfrm>
        <a:off x="1220269" y="1781625"/>
        <a:ext cx="2571749" cy="2129517"/>
      </dsp:txXfrm>
    </dsp:sp>
    <dsp:sp modelId="{C193EC74-6977-E044-A9B2-7030421B7170}">
      <dsp:nvSpPr>
        <dsp:cNvPr id="0" name=""/>
        <dsp:cNvSpPr/>
      </dsp:nvSpPr>
      <dsp:spPr>
        <a:xfrm>
          <a:off x="2987524" y="0"/>
          <a:ext cx="2571749" cy="1543050"/>
        </a:xfrm>
        <a:prstGeom prst="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r>
            <a:rPr lang="fr-FR" sz="500" b="0" i="0" kern="1200" dirty="0" err="1" smtClean="0">
              <a:solidFill>
                <a:srgbClr val="C0504D"/>
              </a:solidFill>
              <a:latin typeface="Wingdings"/>
              <a:ea typeface="Wingdings"/>
              <a:cs typeface="Wingdings"/>
            </a:rPr>
            <a:t></a:t>
          </a:r>
          <a:r>
            <a:rPr lang="fr-FR" sz="500" b="0" i="0" kern="1200" dirty="0" smtClean="0">
              <a:solidFill>
                <a:srgbClr val="C0504D"/>
              </a:solidFill>
              <a:latin typeface="Wingdings"/>
              <a:ea typeface="Wingdings"/>
              <a:cs typeface="Wingdings"/>
            </a:rPr>
            <a:t> </a:t>
          </a:r>
          <a:r>
            <a:rPr lang="fr-FR" sz="500" b="1" kern="1200" dirty="0" smtClean="0">
              <a:solidFill>
                <a:srgbClr val="C0504D"/>
              </a:solidFill>
            </a:rPr>
            <a:t>En cas d'accord de la famille </a:t>
          </a:r>
          <a:r>
            <a:rPr lang="fr-FR" sz="500" b="1" kern="1200" dirty="0" smtClean="0"/>
            <a:t>avec la proposition du conseil de classe du troisième trimestre, la proposition devient décision du chef d'établissement; elle est notifiée à la famille.</a:t>
          </a:r>
          <a:endParaRPr lang="fr-FR" sz="500" kern="1200" dirty="0"/>
        </a:p>
      </dsp:txBody>
      <dsp:txXfrm>
        <a:off x="2987524" y="0"/>
        <a:ext cx="2571749" cy="1543050"/>
      </dsp:txXfrm>
    </dsp:sp>
    <dsp:sp modelId="{A9FA3FC2-4238-3446-8770-AB14376E34C3}">
      <dsp:nvSpPr>
        <dsp:cNvPr id="0" name=""/>
        <dsp:cNvSpPr/>
      </dsp:nvSpPr>
      <dsp:spPr>
        <a:xfrm>
          <a:off x="4222762" y="2217361"/>
          <a:ext cx="2571749" cy="1330170"/>
        </a:xfrm>
        <a:prstGeom prst="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b="0" i="0" kern="1200" dirty="0" err="1" smtClean="0">
              <a:solidFill>
                <a:srgbClr val="C0504D"/>
              </a:solidFill>
              <a:latin typeface="Wingdings"/>
              <a:ea typeface="Wingdings"/>
              <a:cs typeface="Wingdings"/>
            </a:rPr>
            <a:t></a:t>
          </a:r>
          <a:r>
            <a:rPr lang="fr-FR" sz="1200" b="0" i="0" kern="1200" dirty="0" smtClean="0">
              <a:solidFill>
                <a:srgbClr val="C0504D"/>
              </a:solidFill>
              <a:latin typeface="Wingdings"/>
              <a:ea typeface="Wingdings"/>
              <a:cs typeface="Wingdings"/>
            </a:rPr>
            <a:t>   </a:t>
          </a:r>
          <a:r>
            <a:rPr lang="fr-FR" sz="1200" b="1" u="sng" kern="1200" dirty="0" smtClean="0">
              <a:solidFill>
                <a:srgbClr val="C0504D"/>
              </a:solidFill>
            </a:rPr>
            <a:t>Si le désaccord persiste, </a:t>
          </a:r>
          <a:r>
            <a:rPr lang="fr-FR" sz="1200" b="1" u="sng" kern="1200" dirty="0" smtClean="0"/>
            <a:t>le chef d'établissement doit motiver sa décision. La notification de la décision doit mentionner de façon précise les motifs du refus de la demande. </a:t>
          </a:r>
          <a:endParaRPr lang="fr-FR" sz="1200" kern="1200" dirty="0"/>
        </a:p>
      </dsp:txBody>
      <dsp:txXfrm>
        <a:off x="4222762" y="2217361"/>
        <a:ext cx="2571749" cy="1330170"/>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9F21E3-E262-AD4D-8956-9529CA1E4E97}" type="datetimeFigureOut">
              <a:rPr lang="fr-FR" smtClean="0"/>
              <a:pPr/>
              <a:t>19/10/2012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9272F6-D190-414E-B698-7D1CAD431D38}" type="slidenum">
              <a:rPr lang="fr-FR" smtClean="0"/>
              <a:pPr/>
              <a:t>‹N°›</a:t>
            </a:fld>
            <a:endParaRPr lang="fr-FR"/>
          </a:p>
        </p:txBody>
      </p:sp>
    </p:spTree>
    <p:extLst>
      <p:ext uri="{BB962C8B-B14F-4D97-AF65-F5344CB8AC3E}">
        <p14:creationId xmlns:p14="http://schemas.microsoft.com/office/powerpoint/2010/main" val="267322139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body" idx="1"/>
          </p:nvPr>
        </p:nvSpPr>
        <p:spPr>
          <a:noFill/>
          <a:ln w="9525"/>
        </p:spPr>
        <p:txBody>
          <a:bodyPr/>
          <a:lstStyle/>
          <a:p>
            <a:endParaRPr lang="fr-FR">
              <a:latin typeface="Times New Roman" charset="0"/>
              <a:ea typeface="ＭＳ Ｐゴシック" charset="-128"/>
              <a:cs typeface="ＭＳ Ｐゴシック" charset="-128"/>
            </a:endParaRPr>
          </a:p>
        </p:txBody>
      </p:sp>
      <p:sp>
        <p:nvSpPr>
          <p:cNvPr id="39939" name="Rectangle 3"/>
          <p:cNvSpPr>
            <a:spLocks noGrp="1" noRot="1" noChangeAspect="1" noChangeArrowheads="1" noTextEdit="1"/>
          </p:cNvSpPr>
          <p:nvPr>
            <p:ph type="sldImg"/>
          </p:nvPr>
        </p:nvSpPr>
        <p:spPr>
          <a:ln cap="flat"/>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body" idx="1"/>
          </p:nvPr>
        </p:nvSpPr>
        <p:spPr>
          <a:noFill/>
          <a:ln w="9525"/>
        </p:spPr>
        <p:txBody>
          <a:bodyPr/>
          <a:lstStyle/>
          <a:p>
            <a:endParaRPr lang="fr-FR">
              <a:latin typeface="Times New Roman" charset="0"/>
              <a:ea typeface="ＭＳ Ｐゴシック" charset="-128"/>
              <a:cs typeface="ＭＳ Ｐゴシック" charset="-128"/>
            </a:endParaRPr>
          </a:p>
        </p:txBody>
      </p:sp>
      <p:sp>
        <p:nvSpPr>
          <p:cNvPr id="56323" name="Rectangle 3"/>
          <p:cNvSpPr>
            <a:spLocks noGrp="1" noRot="1" noChangeAspect="1" noChangeArrowheads="1" noTextEdit="1"/>
          </p:cNvSpPr>
          <p:nvPr>
            <p:ph type="sldImg"/>
          </p:nvPr>
        </p:nvSpPr>
        <p:spPr>
          <a:ln cap="flat"/>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body" idx="1"/>
          </p:nvPr>
        </p:nvSpPr>
        <p:spPr>
          <a:noFill/>
          <a:ln w="9525"/>
        </p:spPr>
        <p:txBody>
          <a:bodyPr/>
          <a:lstStyle/>
          <a:p>
            <a:endParaRPr lang="fr-FR">
              <a:latin typeface="Times New Roman" charset="0"/>
              <a:ea typeface="ＭＳ Ｐゴシック" charset="-128"/>
              <a:cs typeface="ＭＳ Ｐゴシック" charset="-128"/>
            </a:endParaRPr>
          </a:p>
        </p:txBody>
      </p:sp>
      <p:sp>
        <p:nvSpPr>
          <p:cNvPr id="56323" name="Rectangle 3"/>
          <p:cNvSpPr>
            <a:spLocks noGrp="1" noRot="1" noChangeAspect="1" noChangeArrowheads="1" noTextEdit="1"/>
          </p:cNvSpPr>
          <p:nvPr>
            <p:ph type="sldImg"/>
          </p:nvPr>
        </p:nvSpPr>
        <p:spPr>
          <a:ln cap="flat"/>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body" idx="1"/>
          </p:nvPr>
        </p:nvSpPr>
        <p:spPr>
          <a:noFill/>
          <a:ln w="9525"/>
        </p:spPr>
        <p:txBody>
          <a:bodyPr/>
          <a:lstStyle/>
          <a:p>
            <a:endParaRPr lang="fr-FR">
              <a:latin typeface="Times New Roman" charset="0"/>
              <a:ea typeface="ＭＳ Ｐゴシック" charset="-128"/>
              <a:cs typeface="ＭＳ Ｐゴシック" charset="-128"/>
            </a:endParaRPr>
          </a:p>
        </p:txBody>
      </p:sp>
      <p:sp>
        <p:nvSpPr>
          <p:cNvPr id="41987" name="Rectangle 3"/>
          <p:cNvSpPr>
            <a:spLocks noGrp="1" noRot="1" noChangeAspect="1" noChangeArrowheads="1" noTextEdit="1"/>
          </p:cNvSpPr>
          <p:nvPr>
            <p:ph type="sldImg"/>
          </p:nvPr>
        </p:nvSpPr>
        <p:spPr>
          <a:ln cap="flat"/>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body" idx="1"/>
          </p:nvPr>
        </p:nvSpPr>
        <p:spPr>
          <a:noFill/>
          <a:ln w="9525"/>
        </p:spPr>
        <p:txBody>
          <a:bodyPr/>
          <a:lstStyle/>
          <a:p>
            <a:endParaRPr lang="fr-FR">
              <a:latin typeface="Times New Roman" charset="0"/>
              <a:ea typeface="ＭＳ Ｐゴシック" charset="-128"/>
              <a:cs typeface="ＭＳ Ｐゴシック" charset="-128"/>
            </a:endParaRPr>
          </a:p>
        </p:txBody>
      </p:sp>
      <p:sp>
        <p:nvSpPr>
          <p:cNvPr id="44035" name="Rectangle 3"/>
          <p:cNvSpPr>
            <a:spLocks noGrp="1" noRot="1" noChangeAspect="1" noChangeArrowheads="1" noTextEdit="1"/>
          </p:cNvSpPr>
          <p:nvPr>
            <p:ph type="sldImg"/>
          </p:nvPr>
        </p:nvSpPr>
        <p:spPr>
          <a:ln cap="flat"/>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body" idx="1"/>
          </p:nvPr>
        </p:nvSpPr>
        <p:spPr>
          <a:noFill/>
          <a:ln w="9525"/>
        </p:spPr>
        <p:txBody>
          <a:bodyPr/>
          <a:lstStyle/>
          <a:p>
            <a:endParaRPr lang="fr-FR">
              <a:latin typeface="Times New Roman" charset="0"/>
              <a:ea typeface="ＭＳ Ｐゴシック" charset="-128"/>
              <a:cs typeface="ＭＳ Ｐゴシック" charset="-128"/>
            </a:endParaRPr>
          </a:p>
        </p:txBody>
      </p:sp>
      <p:sp>
        <p:nvSpPr>
          <p:cNvPr id="46083" name="Rectangle 3"/>
          <p:cNvSpPr>
            <a:spLocks noGrp="1" noRot="1" noChangeAspect="1" noChangeArrowheads="1" noTextEdit="1"/>
          </p:cNvSpPr>
          <p:nvPr>
            <p:ph type="sldImg"/>
          </p:nvPr>
        </p:nvSpPr>
        <p:spPr>
          <a:ln cap="flat"/>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body" idx="1"/>
          </p:nvPr>
        </p:nvSpPr>
        <p:spPr>
          <a:noFill/>
          <a:ln w="9525"/>
        </p:spPr>
        <p:txBody>
          <a:bodyPr/>
          <a:lstStyle/>
          <a:p>
            <a:endParaRPr lang="fr-FR">
              <a:latin typeface="Times New Roman" charset="0"/>
              <a:ea typeface="ＭＳ Ｐゴシック" charset="-128"/>
              <a:cs typeface="ＭＳ Ｐゴシック" charset="-128"/>
            </a:endParaRPr>
          </a:p>
        </p:txBody>
      </p:sp>
      <p:sp>
        <p:nvSpPr>
          <p:cNvPr id="48131" name="Rectangle 3"/>
          <p:cNvSpPr>
            <a:spLocks noGrp="1" noRot="1" noChangeAspect="1" noChangeArrowheads="1" noTextEdit="1"/>
          </p:cNvSpPr>
          <p:nvPr>
            <p:ph type="sldImg"/>
          </p:nvPr>
        </p:nvSpPr>
        <p:spPr>
          <a:ln cap="flat"/>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1"/>
          </p:nvPr>
        </p:nvSpPr>
        <p:spPr>
          <a:noFill/>
          <a:ln w="9525"/>
        </p:spPr>
        <p:txBody>
          <a:bodyPr/>
          <a:lstStyle/>
          <a:p>
            <a:endParaRPr lang="fr-FR">
              <a:latin typeface="Times New Roman" charset="0"/>
              <a:ea typeface="ＭＳ Ｐゴシック" charset="-128"/>
              <a:cs typeface="ＭＳ Ｐゴシック" charset="-128"/>
            </a:endParaRPr>
          </a:p>
        </p:txBody>
      </p:sp>
      <p:sp>
        <p:nvSpPr>
          <p:cNvPr id="50179" name="Rectangle 3"/>
          <p:cNvSpPr>
            <a:spLocks noGrp="1" noRot="1" noChangeAspect="1" noChangeArrowheads="1" noTextEdit="1"/>
          </p:cNvSpPr>
          <p:nvPr>
            <p:ph type="sldImg"/>
          </p:nvPr>
        </p:nvSpPr>
        <p:spPr>
          <a:ln cap="flat"/>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body" idx="1"/>
          </p:nvPr>
        </p:nvSpPr>
        <p:spPr>
          <a:noFill/>
          <a:ln w="9525"/>
        </p:spPr>
        <p:txBody>
          <a:bodyPr/>
          <a:lstStyle/>
          <a:p>
            <a:endParaRPr lang="fr-FR">
              <a:latin typeface="Times New Roman" charset="0"/>
              <a:ea typeface="ＭＳ Ｐゴシック" charset="-128"/>
              <a:cs typeface="ＭＳ Ｐゴシック" charset="-128"/>
            </a:endParaRPr>
          </a:p>
        </p:txBody>
      </p:sp>
      <p:sp>
        <p:nvSpPr>
          <p:cNvPr id="54275" name="Rectangle 3"/>
          <p:cNvSpPr>
            <a:spLocks noGrp="1" noRot="1" noChangeAspect="1" noChangeArrowheads="1" noTextEdit="1"/>
          </p:cNvSpPr>
          <p:nvPr>
            <p:ph type="sldImg"/>
          </p:nvPr>
        </p:nvSpPr>
        <p:spPr>
          <a:ln cap="flat"/>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body" idx="1"/>
          </p:nvPr>
        </p:nvSpPr>
        <p:spPr>
          <a:noFill/>
          <a:ln w="9525"/>
        </p:spPr>
        <p:txBody>
          <a:bodyPr/>
          <a:lstStyle/>
          <a:p>
            <a:endParaRPr lang="fr-FR">
              <a:latin typeface="Times New Roman" charset="0"/>
              <a:ea typeface="ＭＳ Ｐゴシック" charset="-128"/>
              <a:cs typeface="ＭＳ Ｐゴシック" charset="-128"/>
            </a:endParaRPr>
          </a:p>
        </p:txBody>
      </p:sp>
      <p:sp>
        <p:nvSpPr>
          <p:cNvPr id="56323" name="Rectangle 3"/>
          <p:cNvSpPr>
            <a:spLocks noGrp="1" noRot="1" noChangeAspect="1" noChangeArrowheads="1" noTextEdit="1"/>
          </p:cNvSpPr>
          <p:nvPr>
            <p:ph type="sldImg"/>
          </p:nvPr>
        </p:nvSpPr>
        <p:spPr>
          <a:ln cap="flat"/>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body" idx="1"/>
          </p:nvPr>
        </p:nvSpPr>
        <p:spPr>
          <a:noFill/>
          <a:ln w="9525"/>
        </p:spPr>
        <p:txBody>
          <a:bodyPr/>
          <a:lstStyle/>
          <a:p>
            <a:endParaRPr lang="fr-FR">
              <a:latin typeface="Times New Roman" charset="0"/>
              <a:ea typeface="ＭＳ Ｐゴシック" charset="-128"/>
              <a:cs typeface="ＭＳ Ｐゴシック" charset="-128"/>
            </a:endParaRPr>
          </a:p>
        </p:txBody>
      </p:sp>
      <p:sp>
        <p:nvSpPr>
          <p:cNvPr id="56323" name="Rectangle 3"/>
          <p:cNvSpPr>
            <a:spLocks noGrp="1" noRot="1" noChangeAspect="1" noChangeArrowheads="1" noTextEdit="1"/>
          </p:cNvSpPr>
          <p:nvPr>
            <p:ph type="sldImg"/>
          </p:nvPr>
        </p:nvSpPr>
        <p:spPr>
          <a:ln cap="fla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610CB20-15DB-CE4D-B51B-4D312EDEC03D}" type="datetimeFigureOut">
              <a:rPr lang="fr-FR" smtClean="0"/>
              <a:pPr/>
              <a:t>19/10/2012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60D340-7F03-584E-9D95-5714086BC8F4}"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610CB20-15DB-CE4D-B51B-4D312EDEC03D}" type="datetimeFigureOut">
              <a:rPr lang="fr-FR" smtClean="0"/>
              <a:pPr/>
              <a:t>19/10/2012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60D340-7F03-584E-9D95-5714086BC8F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610CB20-15DB-CE4D-B51B-4D312EDEC03D}" type="datetimeFigureOut">
              <a:rPr lang="fr-FR" smtClean="0"/>
              <a:pPr/>
              <a:t>19/10/2012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60D340-7F03-584E-9D95-5714086BC8F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610CB20-15DB-CE4D-B51B-4D312EDEC03D}" type="datetimeFigureOut">
              <a:rPr lang="fr-FR" smtClean="0"/>
              <a:pPr/>
              <a:t>19/10/2012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60D340-7F03-584E-9D95-5714086BC8F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610CB20-15DB-CE4D-B51B-4D312EDEC03D}" type="datetimeFigureOut">
              <a:rPr lang="fr-FR" smtClean="0"/>
              <a:pPr/>
              <a:t>19/10/2012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60D340-7F03-584E-9D95-5714086BC8F4}"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610CB20-15DB-CE4D-B51B-4D312EDEC03D}" type="datetimeFigureOut">
              <a:rPr lang="fr-FR" smtClean="0"/>
              <a:pPr/>
              <a:t>19/10/2012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60D340-7F03-584E-9D95-5714086BC8F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610CB20-15DB-CE4D-B51B-4D312EDEC03D}" type="datetimeFigureOut">
              <a:rPr lang="fr-FR" smtClean="0"/>
              <a:pPr/>
              <a:t>19/10/2012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160D340-7F03-584E-9D95-5714086BC8F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E610CB20-15DB-CE4D-B51B-4D312EDEC03D}" type="datetimeFigureOut">
              <a:rPr lang="fr-FR" smtClean="0"/>
              <a:pPr/>
              <a:t>19/10/2012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160D340-7F03-584E-9D95-5714086BC8F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610CB20-15DB-CE4D-B51B-4D312EDEC03D}" type="datetimeFigureOut">
              <a:rPr lang="fr-FR" smtClean="0"/>
              <a:pPr/>
              <a:t>19/10/2012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160D340-7F03-584E-9D95-5714086BC8F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610CB20-15DB-CE4D-B51B-4D312EDEC03D}" type="datetimeFigureOut">
              <a:rPr lang="fr-FR" smtClean="0"/>
              <a:pPr/>
              <a:t>19/10/2012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60D340-7F03-584E-9D95-5714086BC8F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610CB20-15DB-CE4D-B51B-4D312EDEC03D}" type="datetimeFigureOut">
              <a:rPr lang="fr-FR" smtClean="0"/>
              <a:pPr/>
              <a:t>19/10/2012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60D340-7F03-584E-9D95-5714086BC8F4}"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10CB20-15DB-CE4D-B51B-4D312EDEC03D}" type="datetimeFigureOut">
              <a:rPr lang="fr-FR" smtClean="0"/>
              <a:pPr/>
              <a:t>19/10/2012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60D340-7F03-584E-9D95-5714086BC8F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alphaModFix amt="27000"/>
          </a:blip>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dirty="0" smtClean="0">
                <a:solidFill>
                  <a:srgbClr val="000090"/>
                </a:solidFill>
              </a:rPr>
              <a:t>Parents délégués de classe</a:t>
            </a:r>
            <a:endParaRPr lang="fr-FR" b="1" dirty="0">
              <a:solidFill>
                <a:srgbClr val="000090"/>
              </a:solidFill>
            </a:endParaRPr>
          </a:p>
        </p:txBody>
      </p:sp>
      <p:sp>
        <p:nvSpPr>
          <p:cNvPr id="3" name="Sous-titre 2"/>
          <p:cNvSpPr>
            <a:spLocks noGrp="1"/>
          </p:cNvSpPr>
          <p:nvPr>
            <p:ph type="subTitle" idx="1"/>
          </p:nvPr>
        </p:nvSpPr>
        <p:spPr/>
        <p:txBody>
          <a:bodyPr/>
          <a:lstStyle/>
          <a:p>
            <a:r>
              <a:rPr lang="fr-FR" b="1" dirty="0" smtClean="0">
                <a:solidFill>
                  <a:schemeClr val="accent5">
                    <a:lumMod val="75000"/>
                  </a:schemeClr>
                </a:solidFill>
              </a:rPr>
              <a:t>Tout ce que vous devez savoir</a:t>
            </a:r>
          </a:p>
          <a:p>
            <a:r>
              <a:rPr lang="fr-FR" b="1" dirty="0" smtClean="0">
                <a:solidFill>
                  <a:schemeClr val="accent5">
                    <a:lumMod val="75000"/>
                  </a:schemeClr>
                </a:solidFill>
              </a:rPr>
              <a:t>Formation 2012-2013</a:t>
            </a:r>
            <a:endParaRPr lang="fr-FR" b="1" dirty="0">
              <a:solidFill>
                <a:schemeClr val="accent5">
                  <a:lumMod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title"/>
          </p:nvPr>
        </p:nvSpPr>
        <p:spPr>
          <a:xfrm>
            <a:off x="457200" y="152400"/>
            <a:ext cx="6400800" cy="1066800"/>
          </a:xfrm>
        </p:spPr>
        <p:style>
          <a:lnRef idx="1">
            <a:schemeClr val="accent3"/>
          </a:lnRef>
          <a:fillRef idx="2">
            <a:schemeClr val="accent3"/>
          </a:fillRef>
          <a:effectRef idx="1">
            <a:schemeClr val="accent3"/>
          </a:effectRef>
          <a:fontRef idx="minor">
            <a:schemeClr val="dk1"/>
          </a:fontRef>
        </p:style>
        <p:txBody>
          <a:bodyPr lIns="90488" tIns="44450" rIns="90488" bIns="44450">
            <a:normAutofit fontScale="90000"/>
          </a:bodyPr>
          <a:lstStyle/>
          <a:p>
            <a:pPr algn="l">
              <a:defRPr/>
            </a:pPr>
            <a:r>
              <a:rPr lang="fr-FR" sz="3200" b="1" dirty="0" smtClean="0">
                <a:solidFill>
                  <a:srgbClr val="101BE8"/>
                </a:solidFill>
                <a:latin typeface="Times" pitchFamily="-110" charset="0"/>
                <a:ea typeface="ＭＳ Ｐゴシック" pitchFamily="-110" charset="-128"/>
                <a:cs typeface="ＭＳ Ｐゴシック" pitchFamily="-110" charset="-128"/>
              </a:rPr>
              <a:t>(10) </a:t>
            </a:r>
            <a:r>
              <a:rPr lang="fr-FR" sz="3200" b="1" dirty="0" smtClean="0">
                <a:solidFill>
                  <a:srgbClr val="0000FF"/>
                </a:solidFill>
                <a:latin typeface="Times"/>
                <a:ea typeface="ＭＳ Ｐゴシック" pitchFamily="-110" charset="-128"/>
                <a:cs typeface="Times"/>
              </a:rPr>
              <a:t>Dr</a:t>
            </a:r>
            <a:r>
              <a:rPr lang="fr-FR" sz="3200" b="1" dirty="0" smtClean="0">
                <a:solidFill>
                  <a:srgbClr val="0000FF"/>
                </a:solidFill>
                <a:latin typeface="Times"/>
                <a:cs typeface="Times"/>
              </a:rPr>
              <a:t>oit à l’information, droit à l’orientation </a:t>
            </a:r>
            <a:r>
              <a:rPr lang="fr-FR" sz="3200" b="1" dirty="0" smtClean="0">
                <a:solidFill>
                  <a:srgbClr val="FF0000"/>
                </a:solidFill>
                <a:latin typeface="Times" pitchFamily="-110" charset="0"/>
                <a:ea typeface="ＭＳ Ｐゴシック" pitchFamily="-110" charset="-128"/>
                <a:cs typeface="ＭＳ Ｐゴシック" pitchFamily="-110" charset="-128"/>
              </a:rPr>
              <a:t/>
            </a:r>
            <a:br>
              <a:rPr lang="fr-FR" sz="3200" b="1" dirty="0" smtClean="0">
                <a:solidFill>
                  <a:srgbClr val="FF0000"/>
                </a:solidFill>
                <a:latin typeface="Times" pitchFamily="-110" charset="0"/>
                <a:ea typeface="ＭＳ Ｐゴシック" pitchFamily="-110" charset="-128"/>
                <a:cs typeface="ＭＳ Ｐゴシック" pitchFamily="-110" charset="-128"/>
              </a:rPr>
            </a:br>
            <a:endParaRPr lang="fr-FR" sz="3200" b="1" dirty="0" smtClean="0">
              <a:solidFill>
                <a:srgbClr val="1704E8"/>
              </a:solidFill>
              <a:latin typeface="Charcoal" charset="0"/>
              <a:ea typeface="ＭＳ Ｐゴシック" pitchFamily="-110" charset="-128"/>
              <a:cs typeface="ＭＳ Ｐゴシック" pitchFamily="-110" charset="-128"/>
            </a:endParaRPr>
          </a:p>
        </p:txBody>
      </p:sp>
      <p:pic>
        <p:nvPicPr>
          <p:cNvPr id="108548" name="Picture 4"/>
          <p:cNvPicPr>
            <a:picLocks noChangeArrowheads="1"/>
          </p:cNvPicPr>
          <p:nvPr/>
        </p:nvPicPr>
        <p:blipFill>
          <a:blip r:embed="rId3"/>
          <a:srcRect/>
          <a:stretch>
            <a:fillRect/>
          </a:stretch>
        </p:blipFill>
        <p:spPr bwMode="auto">
          <a:xfrm>
            <a:off x="7251700" y="152400"/>
            <a:ext cx="1435100" cy="1219200"/>
          </a:xfrm>
          <a:prstGeom prst="rect">
            <a:avLst/>
          </a:prstGeom>
          <a:noFill/>
          <a:ln w="12700">
            <a:noFill/>
            <a:miter lim="800000"/>
            <a:headEnd/>
            <a:tailEnd/>
          </a:ln>
        </p:spPr>
      </p:pic>
      <p:sp>
        <p:nvSpPr>
          <p:cNvPr id="108549" name="Rectangle 5"/>
          <p:cNvSpPr>
            <a:spLocks noChangeArrowheads="1"/>
          </p:cNvSpPr>
          <p:nvPr/>
        </p:nvSpPr>
        <p:spPr bwMode="auto">
          <a:xfrm>
            <a:off x="457200" y="1447800"/>
            <a:ext cx="8229600" cy="51054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lIns="90488" tIns="44450" rIns="90488" bIns="44450">
            <a:prstTxWarp prst="textNoShape">
              <a:avLst/>
            </a:prstTxWarp>
          </a:bodyPr>
          <a:lstStyle/>
          <a:p>
            <a:pPr>
              <a:defRPr/>
            </a:pPr>
            <a:r>
              <a:rPr lang="fr-FR" sz="1600" b="1" dirty="0" smtClean="0">
                <a:solidFill>
                  <a:schemeClr val="accent2">
                    <a:lumMod val="75000"/>
                  </a:schemeClr>
                </a:solidFill>
              </a:rPr>
              <a:t>Dr</a:t>
            </a:r>
          </a:p>
          <a:p>
            <a:pPr>
              <a:defRPr/>
            </a:pPr>
            <a:endParaRPr lang="fr-FR" sz="1600" dirty="0" smtClean="0"/>
          </a:p>
          <a:p>
            <a:pPr>
              <a:defRPr/>
            </a:pPr>
            <a:r>
              <a:rPr lang="fr-FR" sz="1600" b="1" dirty="0" smtClean="0">
                <a:solidFill>
                  <a:srgbClr val="953735"/>
                </a:solidFill>
              </a:rPr>
              <a:t>Art. L 331-7 du code de l’Education</a:t>
            </a:r>
            <a:r>
              <a:rPr lang="fr-FR" sz="1600" dirty="0" smtClean="0"/>
              <a:t>: L'élève élabore son projet d'orientation scolaire et professionnelle avec l'aide de l'établissement et de la communauté éducative, notamment des enseignants et des conseillers d'</a:t>
            </a:r>
            <a:r>
              <a:rPr lang="fr-FR" sz="1600" dirty="0" err="1" smtClean="0"/>
              <a:t>orientation-psychologues</a:t>
            </a:r>
            <a:r>
              <a:rPr lang="fr-FR" sz="1600" dirty="0" smtClean="0"/>
              <a:t>, qui lui en facilitent la réalisation tant en cours de scolarité qu'à l'issue de celle-ci. A cette fin, les élèves disposent de l'ensemble des informations de nature à permettre l'élaboration d'un projet d'orientation scolaire et professionnelle.</a:t>
            </a:r>
            <a:r>
              <a:rPr lang="fr-FR" sz="1600" dirty="0" smtClean="0">
                <a:solidFill>
                  <a:srgbClr val="000000"/>
                </a:solidFill>
              </a:rPr>
              <a:t>.</a:t>
            </a:r>
            <a:r>
              <a:rPr lang="fr-FR" sz="1600" b="1" i="1" dirty="0" smtClean="0"/>
              <a:t> </a:t>
            </a:r>
          </a:p>
          <a:p>
            <a:pPr>
              <a:defRPr/>
            </a:pPr>
            <a:r>
              <a:rPr lang="fr-FR" sz="1600" b="1" i="1" dirty="0" smtClean="0">
                <a:solidFill>
                  <a:srgbClr val="953735"/>
                </a:solidFill>
              </a:rPr>
              <a:t>Article D 331 -26 </a:t>
            </a:r>
            <a:r>
              <a:rPr lang="fr-FR" sz="1600" dirty="0" smtClean="0"/>
              <a:t>Pendant la scolarité en collège et en lycée, les conseillers d'</a:t>
            </a:r>
            <a:r>
              <a:rPr lang="fr-FR" sz="1600" dirty="0" err="1" smtClean="0"/>
              <a:t>orientation-psychologues</a:t>
            </a:r>
            <a:r>
              <a:rPr lang="fr-FR" sz="1600" dirty="0" smtClean="0"/>
              <a:t>, les conseillers principaux d'éducation et les enseignants donnent à l'élève les moyens d'accéder à l'information sur les systèmes scolaire et universitaire, sur les professions et sur la carte des formations qui y préparent.  L'information prend place pendant le temps de présence des élèves dans l'établissement scolaire et fait l'objet d'un programme annuel ou pluriannuel approuvé par le conseil d'administration sur proposition du chef d'établissement. Celui-ci procède préalablement aux consultations nécessaires, notamment à celles des équipes pédagogiques, du conseil des délégués des élèves et du centre d'information et d'orientation.</a:t>
            </a:r>
            <a:endParaRPr lang="fr-FR" sz="1600" dirty="0" smtClean="0">
              <a:solidFill>
                <a:srgbClr val="000000"/>
              </a:solidFill>
            </a:endParaRPr>
          </a:p>
          <a:p>
            <a:pPr>
              <a:defRPr/>
            </a:pPr>
            <a:endParaRPr lang="fr-FR" sz="1600" dirty="0">
              <a:solidFill>
                <a:srgbClr val="000000"/>
              </a:solidFill>
              <a:latin typeface="Times" pitchFamily="-110" charset="0"/>
              <a:ea typeface="ＭＳ Ｐゴシック" pitchFamily="-110" charset="-128"/>
              <a:cs typeface="ＭＳ Ｐゴシック" pitchFamily="-110" charset="-128"/>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108548"/>
                                        </p:tgtEl>
                                        <p:attrNameLst>
                                          <p:attrName>style.visibility</p:attrName>
                                        </p:attrNameLst>
                                      </p:cBhvr>
                                      <p:to>
                                        <p:strVal val="visible"/>
                                      </p:to>
                                    </p:set>
                                    <p:anim calcmode="lin" valueType="num">
                                      <p:cBhvr>
                                        <p:cTn id="7" dur="1000" fill="hold"/>
                                        <p:tgtEl>
                                          <p:spTgt spid="108548"/>
                                        </p:tgtEl>
                                        <p:attrNameLst>
                                          <p:attrName>ppt_w</p:attrName>
                                        </p:attrNameLst>
                                      </p:cBhvr>
                                      <p:tavLst>
                                        <p:tav tm="0">
                                          <p:val>
                                            <p:fltVal val="0"/>
                                          </p:val>
                                        </p:tav>
                                        <p:tav tm="100000">
                                          <p:val>
                                            <p:strVal val="#ppt_w"/>
                                          </p:val>
                                        </p:tav>
                                      </p:tavLst>
                                    </p:anim>
                                    <p:anim calcmode="lin" valueType="num">
                                      <p:cBhvr>
                                        <p:cTn id="8" dur="1000" fill="hold"/>
                                        <p:tgtEl>
                                          <p:spTgt spid="108548"/>
                                        </p:tgtEl>
                                        <p:attrNameLst>
                                          <p:attrName>ppt_h</p:attrName>
                                        </p:attrNameLst>
                                      </p:cBhvr>
                                      <p:tavLst>
                                        <p:tav tm="0">
                                          <p:val>
                                            <p:fltVal val="0"/>
                                          </p:val>
                                        </p:tav>
                                        <p:tav tm="100000">
                                          <p:val>
                                            <p:strVal val="#ppt_h"/>
                                          </p:val>
                                        </p:tav>
                                      </p:tavLst>
                                    </p:anim>
                                    <p:anim calcmode="lin" valueType="num">
                                      <p:cBhvr>
                                        <p:cTn id="9" dur="1000" fill="hold"/>
                                        <p:tgtEl>
                                          <p:spTgt spid="10854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08548"/>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4" presetClass="entr" presetSubtype="16" fill="hold" grpId="0" nodeType="afterEffect">
                                  <p:stCondLst>
                                    <p:cond delay="0"/>
                                  </p:stCondLst>
                                  <p:childTnLst>
                                    <p:set>
                                      <p:cBhvr>
                                        <p:cTn id="13" dur="1" fill="hold">
                                          <p:stCondLst>
                                            <p:cond delay="0"/>
                                          </p:stCondLst>
                                        </p:cTn>
                                        <p:tgtEl>
                                          <p:spTgt spid="108547"/>
                                        </p:tgtEl>
                                        <p:attrNameLst>
                                          <p:attrName>style.visibility</p:attrName>
                                        </p:attrNameLst>
                                      </p:cBhvr>
                                      <p:to>
                                        <p:strVal val="visible"/>
                                      </p:to>
                                    </p:set>
                                    <p:animEffect transition="in" filter="box(in)">
                                      <p:cBhvr>
                                        <p:cTn id="14" dur="500"/>
                                        <p:tgtEl>
                                          <p:spTgt spid="108547"/>
                                        </p:tgtEl>
                                      </p:cBhvr>
                                    </p:animEffect>
                                  </p:childTnLst>
                                </p:cTn>
                              </p:par>
                            </p:childTnLst>
                          </p:cTn>
                        </p:par>
                        <p:par>
                          <p:cTn id="15" fill="hold">
                            <p:stCondLst>
                              <p:cond delay="1500"/>
                            </p:stCondLst>
                            <p:childTnLst>
                              <p:par>
                                <p:cTn id="16" presetID="2" presetClass="entr" presetSubtype="8" accel="50000" decel="50000" fill="hold" grpId="0" nodeType="afterEffect">
                                  <p:stCondLst>
                                    <p:cond delay="0"/>
                                  </p:stCondLst>
                                  <p:childTnLst>
                                    <p:set>
                                      <p:cBhvr>
                                        <p:cTn id="17" dur="1" fill="hold">
                                          <p:stCondLst>
                                            <p:cond delay="0"/>
                                          </p:stCondLst>
                                        </p:cTn>
                                        <p:tgtEl>
                                          <p:spTgt spid="108549"/>
                                        </p:tgtEl>
                                        <p:attrNameLst>
                                          <p:attrName>style.visibility</p:attrName>
                                        </p:attrNameLst>
                                      </p:cBhvr>
                                      <p:to>
                                        <p:strVal val="visible"/>
                                      </p:to>
                                    </p:set>
                                    <p:anim calcmode="lin" valueType="num">
                                      <p:cBhvr additive="base">
                                        <p:cTn id="18" dur="500" fill="hold"/>
                                        <p:tgtEl>
                                          <p:spTgt spid="108549"/>
                                        </p:tgtEl>
                                        <p:attrNameLst>
                                          <p:attrName>ppt_x</p:attrName>
                                        </p:attrNameLst>
                                      </p:cBhvr>
                                      <p:tavLst>
                                        <p:tav tm="0">
                                          <p:val>
                                            <p:strVal val="0-#ppt_w/2"/>
                                          </p:val>
                                        </p:tav>
                                        <p:tav tm="100000">
                                          <p:val>
                                            <p:strVal val="#ppt_x"/>
                                          </p:val>
                                        </p:tav>
                                      </p:tavLst>
                                    </p:anim>
                                    <p:anim calcmode="lin" valueType="num">
                                      <p:cBhvr additive="base">
                                        <p:cTn id="19" dur="500" fill="hold"/>
                                        <p:tgtEl>
                                          <p:spTgt spid="10854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animBg="1" autoUpdateAnimBg="0"/>
      <p:bldP spid="10854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title"/>
          </p:nvPr>
        </p:nvSpPr>
        <p:spPr>
          <a:xfrm>
            <a:off x="457200" y="152400"/>
            <a:ext cx="6400800" cy="1066800"/>
          </a:xfrm>
        </p:spPr>
        <p:style>
          <a:lnRef idx="1">
            <a:schemeClr val="accent3"/>
          </a:lnRef>
          <a:fillRef idx="2">
            <a:schemeClr val="accent3"/>
          </a:fillRef>
          <a:effectRef idx="1">
            <a:schemeClr val="accent3"/>
          </a:effectRef>
          <a:fontRef idx="minor">
            <a:schemeClr val="dk1"/>
          </a:fontRef>
        </p:style>
        <p:txBody>
          <a:bodyPr lIns="90488" tIns="44450" rIns="90488" bIns="44450">
            <a:normAutofit fontScale="90000"/>
          </a:bodyPr>
          <a:lstStyle/>
          <a:p>
            <a:pPr algn="l">
              <a:defRPr/>
            </a:pPr>
            <a:r>
              <a:rPr lang="fr-FR" sz="3200" b="1" dirty="0" smtClean="0">
                <a:solidFill>
                  <a:srgbClr val="101BE8"/>
                </a:solidFill>
                <a:latin typeface="Times" pitchFamily="-110" charset="0"/>
                <a:ea typeface="ＭＳ Ｐゴシック" pitchFamily="-110" charset="-128"/>
                <a:cs typeface="ＭＳ Ｐゴシック" pitchFamily="-110" charset="-128"/>
              </a:rPr>
              <a:t>(10) </a:t>
            </a:r>
            <a:r>
              <a:rPr lang="fr-FR" sz="3200" b="1" dirty="0" err="1" smtClean="0">
                <a:solidFill>
                  <a:srgbClr val="0000FF"/>
                </a:solidFill>
                <a:latin typeface="Times"/>
                <a:ea typeface="ＭＳ Ｐゴシック" pitchFamily="-110" charset="-128"/>
                <a:cs typeface="Times"/>
              </a:rPr>
              <a:t>3eme</a:t>
            </a:r>
            <a:r>
              <a:rPr lang="fr-FR" sz="3200" b="1" dirty="0" smtClean="0">
                <a:solidFill>
                  <a:srgbClr val="0000FF"/>
                </a:solidFill>
                <a:latin typeface="Times"/>
                <a:ea typeface="ＭＳ Ｐゴシック" pitchFamily="-110" charset="-128"/>
                <a:cs typeface="Times"/>
              </a:rPr>
              <a:t> trimestre: Orientation/redoublement</a:t>
            </a:r>
            <a:r>
              <a:rPr lang="fr-FR" sz="3200" b="1" dirty="0" smtClean="0">
                <a:solidFill>
                  <a:srgbClr val="FF0000"/>
                </a:solidFill>
                <a:latin typeface="Times" pitchFamily="-110" charset="0"/>
                <a:ea typeface="ＭＳ Ｐゴシック" pitchFamily="-110" charset="-128"/>
                <a:cs typeface="ＭＳ Ｐゴシック" pitchFamily="-110" charset="-128"/>
              </a:rPr>
              <a:t/>
            </a:r>
            <a:br>
              <a:rPr lang="fr-FR" sz="3200" b="1" dirty="0" smtClean="0">
                <a:solidFill>
                  <a:srgbClr val="FF0000"/>
                </a:solidFill>
                <a:latin typeface="Times" pitchFamily="-110" charset="0"/>
                <a:ea typeface="ＭＳ Ｐゴシック" pitchFamily="-110" charset="-128"/>
                <a:cs typeface="ＭＳ Ｐゴシック" pitchFamily="-110" charset="-128"/>
              </a:rPr>
            </a:br>
            <a:endParaRPr lang="fr-FR" sz="3200" b="1" dirty="0" smtClean="0">
              <a:solidFill>
                <a:srgbClr val="1704E8"/>
              </a:solidFill>
              <a:latin typeface="Charcoal" charset="0"/>
              <a:ea typeface="ＭＳ Ｐゴシック" pitchFamily="-110" charset="-128"/>
              <a:cs typeface="ＭＳ Ｐゴシック" pitchFamily="-110" charset="-128"/>
            </a:endParaRPr>
          </a:p>
        </p:txBody>
      </p:sp>
      <p:pic>
        <p:nvPicPr>
          <p:cNvPr id="108548" name="Picture 4"/>
          <p:cNvPicPr>
            <a:picLocks noChangeArrowheads="1"/>
          </p:cNvPicPr>
          <p:nvPr/>
        </p:nvPicPr>
        <p:blipFill>
          <a:blip r:embed="rId3"/>
          <a:srcRect/>
          <a:stretch>
            <a:fillRect/>
          </a:stretch>
        </p:blipFill>
        <p:spPr bwMode="auto">
          <a:xfrm>
            <a:off x="7251700" y="152400"/>
            <a:ext cx="1435100" cy="1219200"/>
          </a:xfrm>
          <a:prstGeom prst="rect">
            <a:avLst/>
          </a:prstGeom>
          <a:noFill/>
          <a:ln w="12700">
            <a:noFill/>
            <a:miter lim="800000"/>
            <a:headEnd/>
            <a:tailEnd/>
          </a:ln>
        </p:spPr>
      </p:pic>
      <p:sp>
        <p:nvSpPr>
          <p:cNvPr id="108549" name="Rectangle 5"/>
          <p:cNvSpPr>
            <a:spLocks noChangeArrowheads="1"/>
          </p:cNvSpPr>
          <p:nvPr/>
        </p:nvSpPr>
        <p:spPr bwMode="auto">
          <a:xfrm>
            <a:off x="457200" y="1447800"/>
            <a:ext cx="8229600" cy="51054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lIns="90488" tIns="44450" rIns="90488" bIns="44450">
            <a:prstTxWarp prst="textNoShape">
              <a:avLst/>
            </a:prstTxWarp>
          </a:bodyPr>
          <a:lstStyle/>
          <a:p>
            <a:pPr>
              <a:defRPr/>
            </a:pPr>
            <a:endParaRPr lang="fr-FR" sz="1600" dirty="0" smtClean="0"/>
          </a:p>
          <a:p>
            <a:pPr>
              <a:defRPr/>
            </a:pPr>
            <a:endParaRPr lang="fr-FR" sz="1600" dirty="0" smtClean="0"/>
          </a:p>
          <a:p>
            <a:pPr>
              <a:defRPr/>
            </a:pPr>
            <a:r>
              <a:rPr lang="fr-FR" sz="1600" dirty="0" smtClean="0"/>
              <a:t>En principe, le conseil de classe est une instance bienveillante qui recherche l’intérêt de l’élève.</a:t>
            </a:r>
          </a:p>
          <a:p>
            <a:pPr>
              <a:defRPr/>
            </a:pPr>
            <a:endParaRPr lang="fr-FR" sz="1600" dirty="0" smtClean="0"/>
          </a:p>
          <a:p>
            <a:pPr>
              <a:defRPr/>
            </a:pPr>
            <a:r>
              <a:rPr lang="fr-FR" sz="1600" dirty="0" smtClean="0"/>
              <a:t>Cependant, il peut décider une orientation ou un redoublement contraire aux vœux de l’élève et de ses parents.  Cette décision est susceptible d’appel.</a:t>
            </a:r>
          </a:p>
          <a:p>
            <a:pPr>
              <a:defRPr/>
            </a:pPr>
            <a:endParaRPr lang="fr-FR" sz="1600" dirty="0" smtClean="0"/>
          </a:p>
          <a:p>
            <a:pPr>
              <a:defRPr/>
            </a:pPr>
            <a:r>
              <a:rPr lang="fr-FR" sz="1600" dirty="0" smtClean="0"/>
              <a:t>La commission d’appel </a:t>
            </a:r>
            <a:r>
              <a:rPr lang="fr-FR" sz="1600" smtClean="0"/>
              <a:t>se déroule </a:t>
            </a:r>
            <a:r>
              <a:rPr lang="fr-FR" sz="1600" dirty="0" smtClean="0"/>
              <a:t>par niveaux en fin d’année scolaire, peu de jours après le dernier conseil de classe du troisième trimestre. </a:t>
            </a:r>
            <a:br>
              <a:rPr lang="fr-FR" sz="1600" dirty="0" smtClean="0"/>
            </a:br>
            <a:r>
              <a:rPr lang="fr-FR" sz="1600" dirty="0" smtClean="0"/>
              <a:t>Les niveaux concernés par la commission d’appel sont :       - Les élèves des classes de 6e et 4e pour des décisions de redoublement       - Les élèves des classes de 3e et de 2nde pour des décisions d’orientation ou de redoublement</a:t>
            </a:r>
          </a:p>
          <a:p>
            <a:pPr>
              <a:defRPr/>
            </a:pPr>
            <a:r>
              <a:rPr lang="fr-FR" sz="1600" b="1" dirty="0" smtClean="0"/>
              <a:t>  </a:t>
            </a:r>
            <a:endParaRPr lang="fr-FR" sz="1600" dirty="0">
              <a:solidFill>
                <a:srgbClr val="000000"/>
              </a:solidFill>
              <a:latin typeface="Times" pitchFamily="-110" charset="0"/>
              <a:ea typeface="ＭＳ Ｐゴシック" pitchFamily="-110" charset="-128"/>
              <a:cs typeface="ＭＳ Ｐゴシック" pitchFamily="-110" charset="-128"/>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108548"/>
                                        </p:tgtEl>
                                        <p:attrNameLst>
                                          <p:attrName>style.visibility</p:attrName>
                                        </p:attrNameLst>
                                      </p:cBhvr>
                                      <p:to>
                                        <p:strVal val="visible"/>
                                      </p:to>
                                    </p:set>
                                    <p:anim calcmode="lin" valueType="num">
                                      <p:cBhvr>
                                        <p:cTn id="7" dur="1000" fill="hold"/>
                                        <p:tgtEl>
                                          <p:spTgt spid="108548"/>
                                        </p:tgtEl>
                                        <p:attrNameLst>
                                          <p:attrName>ppt_w</p:attrName>
                                        </p:attrNameLst>
                                      </p:cBhvr>
                                      <p:tavLst>
                                        <p:tav tm="0">
                                          <p:val>
                                            <p:fltVal val="0"/>
                                          </p:val>
                                        </p:tav>
                                        <p:tav tm="100000">
                                          <p:val>
                                            <p:strVal val="#ppt_w"/>
                                          </p:val>
                                        </p:tav>
                                      </p:tavLst>
                                    </p:anim>
                                    <p:anim calcmode="lin" valueType="num">
                                      <p:cBhvr>
                                        <p:cTn id="8" dur="1000" fill="hold"/>
                                        <p:tgtEl>
                                          <p:spTgt spid="108548"/>
                                        </p:tgtEl>
                                        <p:attrNameLst>
                                          <p:attrName>ppt_h</p:attrName>
                                        </p:attrNameLst>
                                      </p:cBhvr>
                                      <p:tavLst>
                                        <p:tav tm="0">
                                          <p:val>
                                            <p:fltVal val="0"/>
                                          </p:val>
                                        </p:tav>
                                        <p:tav tm="100000">
                                          <p:val>
                                            <p:strVal val="#ppt_h"/>
                                          </p:val>
                                        </p:tav>
                                      </p:tavLst>
                                    </p:anim>
                                    <p:anim calcmode="lin" valueType="num">
                                      <p:cBhvr>
                                        <p:cTn id="9" dur="1000" fill="hold"/>
                                        <p:tgtEl>
                                          <p:spTgt spid="10854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08548"/>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4" presetClass="entr" presetSubtype="16" fill="hold" grpId="0" nodeType="afterEffect">
                                  <p:stCondLst>
                                    <p:cond delay="0"/>
                                  </p:stCondLst>
                                  <p:childTnLst>
                                    <p:set>
                                      <p:cBhvr>
                                        <p:cTn id="13" dur="1" fill="hold">
                                          <p:stCondLst>
                                            <p:cond delay="0"/>
                                          </p:stCondLst>
                                        </p:cTn>
                                        <p:tgtEl>
                                          <p:spTgt spid="108547"/>
                                        </p:tgtEl>
                                        <p:attrNameLst>
                                          <p:attrName>style.visibility</p:attrName>
                                        </p:attrNameLst>
                                      </p:cBhvr>
                                      <p:to>
                                        <p:strVal val="visible"/>
                                      </p:to>
                                    </p:set>
                                    <p:animEffect transition="in" filter="box(in)">
                                      <p:cBhvr>
                                        <p:cTn id="14" dur="500"/>
                                        <p:tgtEl>
                                          <p:spTgt spid="108547"/>
                                        </p:tgtEl>
                                      </p:cBhvr>
                                    </p:animEffect>
                                  </p:childTnLst>
                                </p:cTn>
                              </p:par>
                            </p:childTnLst>
                          </p:cTn>
                        </p:par>
                        <p:par>
                          <p:cTn id="15" fill="hold">
                            <p:stCondLst>
                              <p:cond delay="1500"/>
                            </p:stCondLst>
                            <p:childTnLst>
                              <p:par>
                                <p:cTn id="16" presetID="2" presetClass="entr" presetSubtype="8" accel="50000" decel="50000" fill="hold" grpId="0" nodeType="afterEffect">
                                  <p:stCondLst>
                                    <p:cond delay="0"/>
                                  </p:stCondLst>
                                  <p:childTnLst>
                                    <p:set>
                                      <p:cBhvr>
                                        <p:cTn id="17" dur="1" fill="hold">
                                          <p:stCondLst>
                                            <p:cond delay="0"/>
                                          </p:stCondLst>
                                        </p:cTn>
                                        <p:tgtEl>
                                          <p:spTgt spid="108549"/>
                                        </p:tgtEl>
                                        <p:attrNameLst>
                                          <p:attrName>style.visibility</p:attrName>
                                        </p:attrNameLst>
                                      </p:cBhvr>
                                      <p:to>
                                        <p:strVal val="visible"/>
                                      </p:to>
                                    </p:set>
                                    <p:anim calcmode="lin" valueType="num">
                                      <p:cBhvr additive="base">
                                        <p:cTn id="18" dur="500" fill="hold"/>
                                        <p:tgtEl>
                                          <p:spTgt spid="108549"/>
                                        </p:tgtEl>
                                        <p:attrNameLst>
                                          <p:attrName>ppt_x</p:attrName>
                                        </p:attrNameLst>
                                      </p:cBhvr>
                                      <p:tavLst>
                                        <p:tav tm="0">
                                          <p:val>
                                            <p:strVal val="0-#ppt_w/2"/>
                                          </p:val>
                                        </p:tav>
                                        <p:tav tm="100000">
                                          <p:val>
                                            <p:strVal val="#ppt_x"/>
                                          </p:val>
                                        </p:tav>
                                      </p:tavLst>
                                    </p:anim>
                                    <p:anim calcmode="lin" valueType="num">
                                      <p:cBhvr additive="base">
                                        <p:cTn id="19" dur="500" fill="hold"/>
                                        <p:tgtEl>
                                          <p:spTgt spid="10854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animBg="1" autoUpdateAnimBg="0"/>
      <p:bldP spid="10854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title"/>
          </p:nvPr>
        </p:nvSpPr>
        <p:spPr>
          <a:xfrm>
            <a:off x="457200" y="152400"/>
            <a:ext cx="6400800" cy="1066800"/>
          </a:xfrm>
        </p:spPr>
        <p:style>
          <a:lnRef idx="1">
            <a:schemeClr val="accent3"/>
          </a:lnRef>
          <a:fillRef idx="2">
            <a:schemeClr val="accent3"/>
          </a:fillRef>
          <a:effectRef idx="1">
            <a:schemeClr val="accent3"/>
          </a:effectRef>
          <a:fontRef idx="minor">
            <a:schemeClr val="dk1"/>
          </a:fontRef>
        </p:style>
        <p:txBody>
          <a:bodyPr lIns="90488" tIns="44450" rIns="90488" bIns="44450">
            <a:normAutofit fontScale="90000"/>
          </a:bodyPr>
          <a:lstStyle/>
          <a:p>
            <a:pPr algn="l">
              <a:defRPr/>
            </a:pPr>
            <a:r>
              <a:rPr lang="fr-FR" sz="3200" b="1" dirty="0" smtClean="0">
                <a:solidFill>
                  <a:srgbClr val="101BE8"/>
                </a:solidFill>
                <a:latin typeface="Times" pitchFamily="-110" charset="0"/>
                <a:ea typeface="ＭＳ Ｐゴシック" pitchFamily="-110" charset="-128"/>
                <a:cs typeface="ＭＳ Ｐゴシック" pitchFamily="-110" charset="-128"/>
              </a:rPr>
              <a:t>(10) </a:t>
            </a:r>
            <a:r>
              <a:rPr lang="fr-FR" sz="3200" b="1" dirty="0" smtClean="0">
                <a:solidFill>
                  <a:srgbClr val="0000FF"/>
                </a:solidFill>
                <a:latin typeface="Times"/>
                <a:ea typeface="ＭＳ Ｐゴシック" pitchFamily="-110" charset="-128"/>
                <a:cs typeface="Times"/>
              </a:rPr>
              <a:t>Dr</a:t>
            </a:r>
            <a:r>
              <a:rPr lang="fr-FR" sz="3200" b="1" dirty="0" smtClean="0">
                <a:solidFill>
                  <a:srgbClr val="0000FF"/>
                </a:solidFill>
                <a:latin typeface="Times"/>
                <a:cs typeface="Times"/>
              </a:rPr>
              <a:t>oit à l’information, droit à l’orientation </a:t>
            </a:r>
            <a:r>
              <a:rPr lang="fr-FR" sz="3200" b="1" dirty="0" smtClean="0">
                <a:solidFill>
                  <a:srgbClr val="FF0000"/>
                </a:solidFill>
                <a:latin typeface="Times" pitchFamily="-110" charset="0"/>
                <a:ea typeface="ＭＳ Ｐゴシック" pitchFamily="-110" charset="-128"/>
                <a:cs typeface="ＭＳ Ｐゴシック" pitchFamily="-110" charset="-128"/>
              </a:rPr>
              <a:t/>
            </a:r>
            <a:br>
              <a:rPr lang="fr-FR" sz="3200" b="1" dirty="0" smtClean="0">
                <a:solidFill>
                  <a:srgbClr val="FF0000"/>
                </a:solidFill>
                <a:latin typeface="Times" pitchFamily="-110" charset="0"/>
                <a:ea typeface="ＭＳ Ｐゴシック" pitchFamily="-110" charset="-128"/>
                <a:cs typeface="ＭＳ Ｐゴシック" pitchFamily="-110" charset="-128"/>
              </a:rPr>
            </a:br>
            <a:endParaRPr lang="fr-FR" sz="3200" b="1" dirty="0" smtClean="0">
              <a:solidFill>
                <a:srgbClr val="1704E8"/>
              </a:solidFill>
              <a:latin typeface="Charcoal" charset="0"/>
              <a:ea typeface="ＭＳ Ｐゴシック" pitchFamily="-110" charset="-128"/>
              <a:cs typeface="ＭＳ Ｐゴシック" pitchFamily="-110" charset="-128"/>
            </a:endParaRPr>
          </a:p>
        </p:txBody>
      </p:sp>
      <p:pic>
        <p:nvPicPr>
          <p:cNvPr id="108548" name="Picture 4"/>
          <p:cNvPicPr>
            <a:picLocks noChangeArrowheads="1"/>
          </p:cNvPicPr>
          <p:nvPr/>
        </p:nvPicPr>
        <p:blipFill>
          <a:blip r:embed="rId3"/>
          <a:srcRect/>
          <a:stretch>
            <a:fillRect/>
          </a:stretch>
        </p:blipFill>
        <p:spPr bwMode="auto">
          <a:xfrm>
            <a:off x="7251700" y="152400"/>
            <a:ext cx="1435100" cy="1219200"/>
          </a:xfrm>
          <a:prstGeom prst="rect">
            <a:avLst/>
          </a:prstGeom>
          <a:noFill/>
          <a:ln w="12700">
            <a:noFill/>
            <a:miter lim="800000"/>
            <a:headEnd/>
            <a:tailEnd/>
          </a:ln>
        </p:spPr>
      </p:pic>
      <p:graphicFrame>
        <p:nvGraphicFramePr>
          <p:cNvPr id="5" name="Diagramme 4"/>
          <p:cNvGraphicFramePr/>
          <p:nvPr/>
        </p:nvGraphicFramePr>
        <p:xfrm>
          <a:off x="457200" y="1447800"/>
          <a:ext cx="8229600" cy="51054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108548"/>
                                        </p:tgtEl>
                                        <p:attrNameLst>
                                          <p:attrName>style.visibility</p:attrName>
                                        </p:attrNameLst>
                                      </p:cBhvr>
                                      <p:to>
                                        <p:strVal val="visible"/>
                                      </p:to>
                                    </p:set>
                                    <p:anim calcmode="lin" valueType="num">
                                      <p:cBhvr>
                                        <p:cTn id="7" dur="1000" fill="hold"/>
                                        <p:tgtEl>
                                          <p:spTgt spid="108548"/>
                                        </p:tgtEl>
                                        <p:attrNameLst>
                                          <p:attrName>ppt_w</p:attrName>
                                        </p:attrNameLst>
                                      </p:cBhvr>
                                      <p:tavLst>
                                        <p:tav tm="0">
                                          <p:val>
                                            <p:fltVal val="0"/>
                                          </p:val>
                                        </p:tav>
                                        <p:tav tm="100000">
                                          <p:val>
                                            <p:strVal val="#ppt_w"/>
                                          </p:val>
                                        </p:tav>
                                      </p:tavLst>
                                    </p:anim>
                                    <p:anim calcmode="lin" valueType="num">
                                      <p:cBhvr>
                                        <p:cTn id="8" dur="1000" fill="hold"/>
                                        <p:tgtEl>
                                          <p:spTgt spid="108548"/>
                                        </p:tgtEl>
                                        <p:attrNameLst>
                                          <p:attrName>ppt_h</p:attrName>
                                        </p:attrNameLst>
                                      </p:cBhvr>
                                      <p:tavLst>
                                        <p:tav tm="0">
                                          <p:val>
                                            <p:fltVal val="0"/>
                                          </p:val>
                                        </p:tav>
                                        <p:tav tm="100000">
                                          <p:val>
                                            <p:strVal val="#ppt_h"/>
                                          </p:val>
                                        </p:tav>
                                      </p:tavLst>
                                    </p:anim>
                                    <p:anim calcmode="lin" valueType="num">
                                      <p:cBhvr>
                                        <p:cTn id="9" dur="1000" fill="hold"/>
                                        <p:tgtEl>
                                          <p:spTgt spid="10854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08548"/>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4" presetClass="entr" presetSubtype="16" fill="hold" grpId="0" nodeType="afterEffect">
                                  <p:stCondLst>
                                    <p:cond delay="0"/>
                                  </p:stCondLst>
                                  <p:childTnLst>
                                    <p:set>
                                      <p:cBhvr>
                                        <p:cTn id="13" dur="1" fill="hold">
                                          <p:stCondLst>
                                            <p:cond delay="0"/>
                                          </p:stCondLst>
                                        </p:cTn>
                                        <p:tgtEl>
                                          <p:spTgt spid="108547"/>
                                        </p:tgtEl>
                                        <p:attrNameLst>
                                          <p:attrName>style.visibility</p:attrName>
                                        </p:attrNameLst>
                                      </p:cBhvr>
                                      <p:to>
                                        <p:strVal val="visible"/>
                                      </p:to>
                                    </p:set>
                                    <p:animEffect transition="in" filter="box(in)">
                                      <p:cBhvr>
                                        <p:cTn id="14" dur="500"/>
                                        <p:tgtEl>
                                          <p:spTgt spid="1085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title"/>
          </p:nvPr>
        </p:nvSpPr>
        <p:spPr>
          <a:xfrm>
            <a:off x="685800" y="609600"/>
            <a:ext cx="6324600" cy="838200"/>
          </a:xfrm>
        </p:spPr>
        <p:style>
          <a:lnRef idx="1">
            <a:schemeClr val="accent3"/>
          </a:lnRef>
          <a:fillRef idx="2">
            <a:schemeClr val="accent3"/>
          </a:fillRef>
          <a:effectRef idx="1">
            <a:schemeClr val="accent3"/>
          </a:effectRef>
          <a:fontRef idx="minor">
            <a:schemeClr val="dk1"/>
          </a:fontRef>
        </p:style>
        <p:txBody>
          <a:bodyPr lIns="90488" tIns="44450" rIns="90488" bIns="44450"/>
          <a:lstStyle/>
          <a:p>
            <a:pPr algn="l" eaLnBrk="1" hangingPunct="1">
              <a:defRPr/>
            </a:pPr>
            <a:r>
              <a:rPr lang="fr-FR" sz="3200" b="1" dirty="0">
                <a:solidFill>
                  <a:srgbClr val="1704E8"/>
                </a:solidFill>
                <a:latin typeface="Charcoal" charset="0"/>
                <a:ea typeface="ＭＳ Ｐゴシック" pitchFamily="-110" charset="-128"/>
                <a:cs typeface="ＭＳ Ｐゴシック" pitchFamily="-110" charset="-128"/>
              </a:rPr>
              <a:t>Le conseil de classe (1)</a:t>
            </a:r>
          </a:p>
        </p:txBody>
      </p:sp>
      <p:pic>
        <p:nvPicPr>
          <p:cNvPr id="108548" name="Picture 4"/>
          <p:cNvPicPr>
            <a:picLocks noChangeArrowheads="1"/>
          </p:cNvPicPr>
          <p:nvPr/>
        </p:nvPicPr>
        <p:blipFill>
          <a:blip r:embed="rId3"/>
          <a:srcRect/>
          <a:stretch>
            <a:fillRect/>
          </a:stretch>
        </p:blipFill>
        <p:spPr bwMode="auto">
          <a:xfrm>
            <a:off x="7251700" y="152400"/>
            <a:ext cx="1600200" cy="1600200"/>
          </a:xfrm>
          <a:prstGeom prst="rect">
            <a:avLst/>
          </a:prstGeom>
          <a:noFill/>
          <a:ln w="12700">
            <a:noFill/>
            <a:miter lim="800000"/>
            <a:headEnd/>
            <a:tailEnd/>
          </a:ln>
        </p:spPr>
      </p:pic>
      <p:sp>
        <p:nvSpPr>
          <p:cNvPr id="108549" name="Rectangle 5"/>
          <p:cNvSpPr>
            <a:spLocks noChangeArrowheads="1"/>
          </p:cNvSpPr>
          <p:nvPr/>
        </p:nvSpPr>
        <p:spPr bwMode="auto">
          <a:xfrm>
            <a:off x="609600" y="1981200"/>
            <a:ext cx="7848600" cy="16002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lIns="90488" tIns="44450" rIns="90488" bIns="44450">
            <a:prstTxWarp prst="textNoShape">
              <a:avLst/>
            </a:prstTxWarp>
          </a:bodyPr>
          <a:lstStyle/>
          <a:p>
            <a:pPr marL="576263" indent="-384175" eaLnBrk="1" hangingPunct="1">
              <a:spcBef>
                <a:spcPct val="20000"/>
              </a:spcBef>
              <a:buFont typeface="Arial" pitchFamily="-110" charset="0"/>
              <a:buChar char="•"/>
              <a:defRPr/>
            </a:pPr>
            <a:r>
              <a:rPr lang="fr-FR" dirty="0">
                <a:solidFill>
                  <a:srgbClr val="1704E8"/>
                </a:solidFill>
                <a:latin typeface="Charcoal" charset="0"/>
              </a:rPr>
              <a:t> </a:t>
            </a:r>
            <a:r>
              <a:rPr lang="fr-CA" sz="2000" b="1" dirty="0">
                <a:solidFill>
                  <a:srgbClr val="1704E8"/>
                </a:solidFill>
                <a:latin typeface="Charcoal" charset="0"/>
              </a:rPr>
              <a:t>Le conseil de classe examine </a:t>
            </a:r>
            <a:r>
              <a:rPr lang="fr-CA" sz="2000" dirty="0">
                <a:solidFill>
                  <a:srgbClr val="1704E8"/>
                </a:solidFill>
                <a:latin typeface="Charcoal" charset="0"/>
              </a:rPr>
              <a:t>: </a:t>
            </a:r>
          </a:p>
          <a:p>
            <a:pPr marL="1244600" lvl="1" indent="-285750" eaLnBrk="1" hangingPunct="1">
              <a:spcBef>
                <a:spcPct val="20000"/>
              </a:spcBef>
              <a:buFont typeface="Wingdings" pitchFamily="-110" charset="2"/>
              <a:buChar char="ü"/>
              <a:defRPr/>
            </a:pPr>
            <a:r>
              <a:rPr lang="fr-CA" sz="1600" dirty="0">
                <a:solidFill>
                  <a:srgbClr val="1704E8"/>
                </a:solidFill>
                <a:latin typeface="Charcoal" charset="0"/>
                <a:ea typeface="ＭＳ Ｐゴシック" pitchFamily="-110" charset="-128"/>
                <a:cs typeface="ＭＳ Ｐゴシック" pitchFamily="-110" charset="-128"/>
              </a:rPr>
              <a:t>les questions pédagogiques intéressant la vie de la classe,</a:t>
            </a:r>
          </a:p>
          <a:p>
            <a:pPr marL="1244600" lvl="1" indent="-285750" eaLnBrk="1" hangingPunct="1">
              <a:spcBef>
                <a:spcPct val="20000"/>
              </a:spcBef>
              <a:buFont typeface="Wingdings" pitchFamily="-110" charset="2"/>
              <a:buChar char="ü"/>
              <a:defRPr/>
            </a:pPr>
            <a:r>
              <a:rPr lang="fr-CA" sz="1600" dirty="0">
                <a:solidFill>
                  <a:srgbClr val="1704E8"/>
                </a:solidFill>
                <a:latin typeface="Charcoal" charset="0"/>
                <a:ea typeface="ＭＳ Ｐゴシック" pitchFamily="-110" charset="-128"/>
                <a:cs typeface="ＭＳ Ｐゴシック" pitchFamily="-110" charset="-128"/>
              </a:rPr>
              <a:t>le comportement scolaire de chaque élève, </a:t>
            </a:r>
          </a:p>
          <a:p>
            <a:pPr marL="1244600" lvl="1" indent="-285750" eaLnBrk="1" hangingPunct="1">
              <a:spcBef>
                <a:spcPct val="20000"/>
              </a:spcBef>
              <a:buFont typeface="Wingdings" pitchFamily="-110" charset="2"/>
              <a:buChar char="ü"/>
              <a:defRPr/>
            </a:pPr>
            <a:r>
              <a:rPr lang="fr-CA" sz="1600" dirty="0">
                <a:solidFill>
                  <a:srgbClr val="1704E8"/>
                </a:solidFill>
                <a:latin typeface="Charcoal" charset="0"/>
                <a:ea typeface="ＭＳ Ｐゴシック" pitchFamily="-110" charset="-128"/>
                <a:cs typeface="ＭＳ Ｐゴシック" pitchFamily="-110" charset="-128"/>
              </a:rPr>
              <a:t>les propositions d’orientation et de redoublement.</a:t>
            </a:r>
            <a:r>
              <a:rPr lang="fr-CA" sz="1600" dirty="0">
                <a:solidFill>
                  <a:srgbClr val="000000"/>
                </a:solidFill>
                <a:latin typeface="Times" pitchFamily="-110" charset="0"/>
                <a:ea typeface="ＭＳ Ｐゴシック" pitchFamily="-110" charset="-128"/>
                <a:cs typeface="ＭＳ Ｐゴシック" pitchFamily="-110" charset="-128"/>
              </a:rPr>
              <a:t> </a:t>
            </a:r>
            <a:endParaRPr lang="fr-FR" sz="1600" dirty="0">
              <a:solidFill>
                <a:srgbClr val="000000"/>
              </a:solidFill>
              <a:latin typeface="Times" pitchFamily="-110" charset="0"/>
              <a:ea typeface="ＭＳ Ｐゴシック" pitchFamily="-110" charset="-128"/>
              <a:cs typeface="ＭＳ Ｐゴシック" pitchFamily="-110" charset="-128"/>
            </a:endParaRPr>
          </a:p>
        </p:txBody>
      </p:sp>
      <p:sp>
        <p:nvSpPr>
          <p:cNvPr id="108551" name="Rectangle 7"/>
          <p:cNvSpPr>
            <a:spLocks noChangeArrowheads="1"/>
          </p:cNvSpPr>
          <p:nvPr/>
        </p:nvSpPr>
        <p:spPr bwMode="auto">
          <a:xfrm>
            <a:off x="609600" y="3810000"/>
            <a:ext cx="7848600" cy="23622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lIns="90488" tIns="44450" rIns="90488" bIns="44450">
            <a:prstTxWarp prst="textNoShape">
              <a:avLst/>
            </a:prstTxWarp>
          </a:bodyPr>
          <a:lstStyle/>
          <a:p>
            <a:pPr marL="860425" indent="-668338" eaLnBrk="1" hangingPunct="1">
              <a:spcBef>
                <a:spcPct val="20000"/>
              </a:spcBef>
              <a:buSzPct val="110000"/>
              <a:buFont typeface="Arial" pitchFamily="-110" charset="0"/>
              <a:buChar char="•"/>
              <a:defRPr/>
            </a:pPr>
            <a:r>
              <a:rPr lang="fr-CA" sz="2000" b="1" dirty="0">
                <a:solidFill>
                  <a:srgbClr val="1704E8"/>
                </a:solidFill>
                <a:latin typeface="Charcoal" charset="0"/>
              </a:rPr>
              <a:t>Le parent délégué a un r</a:t>
            </a:r>
            <a:r>
              <a:rPr lang="fr-CA" altLang="ja-JP" sz="2000" b="1" dirty="0">
                <a:solidFill>
                  <a:srgbClr val="1704E8"/>
                </a:solidFill>
                <a:latin typeface="Charcoal" charset="0"/>
                <a:cs typeface="ＭＳ Ｐゴシック" pitchFamily="-110" charset="-128"/>
              </a:rPr>
              <a:t>ôle actif</a:t>
            </a:r>
            <a:r>
              <a:rPr lang="fr-CA" altLang="ja-JP" sz="2000" dirty="0">
                <a:solidFill>
                  <a:srgbClr val="1704E8"/>
                </a:solidFill>
                <a:latin typeface="Charcoal" charset="0"/>
                <a:cs typeface="ＭＳ Ｐゴシック" pitchFamily="-110" charset="-128"/>
              </a:rPr>
              <a:t>…</a:t>
            </a:r>
            <a:endParaRPr lang="fr-CA" sz="2000" dirty="0">
              <a:solidFill>
                <a:srgbClr val="1704E8"/>
              </a:solidFill>
              <a:latin typeface="Charcoal" charset="0"/>
            </a:endParaRPr>
          </a:p>
          <a:p>
            <a:pPr marL="1319213" lvl="1" indent="-268288" eaLnBrk="1" hangingPunct="1">
              <a:spcBef>
                <a:spcPct val="20000"/>
              </a:spcBef>
              <a:buFont typeface="Wingdings" pitchFamily="-110" charset="2"/>
              <a:buChar char="ü"/>
              <a:defRPr/>
            </a:pPr>
            <a:r>
              <a:rPr lang="fr-CA" sz="1600" dirty="0">
                <a:solidFill>
                  <a:srgbClr val="1704E8"/>
                </a:solidFill>
                <a:latin typeface="Charcoal" charset="0"/>
                <a:ea typeface="ＭＳ Ｐゴシック" pitchFamily="-110" charset="-128"/>
                <a:cs typeface="ＭＳ Ｐゴシック" pitchFamily="-110" charset="-128"/>
              </a:rPr>
              <a:t>Rencontre les professeurs </a:t>
            </a:r>
          </a:p>
          <a:p>
            <a:pPr marL="1319213" lvl="1" indent="-268288" eaLnBrk="1" hangingPunct="1">
              <a:spcBef>
                <a:spcPct val="20000"/>
              </a:spcBef>
              <a:buFont typeface="Wingdings" pitchFamily="-110" charset="2"/>
              <a:buChar char="ü"/>
              <a:defRPr/>
            </a:pPr>
            <a:r>
              <a:rPr lang="fr-CA" sz="1600" dirty="0">
                <a:solidFill>
                  <a:srgbClr val="1704E8"/>
                </a:solidFill>
                <a:latin typeface="Charcoal" charset="0"/>
                <a:ea typeface="ＭＳ Ｐゴシック" pitchFamily="-110" charset="-128"/>
                <a:cs typeface="ＭＳ Ｐゴシック" pitchFamily="-110" charset="-128"/>
              </a:rPr>
              <a:t>Contacte les parents </a:t>
            </a:r>
          </a:p>
          <a:p>
            <a:pPr marL="1319213" lvl="1" indent="-268288" eaLnBrk="1" hangingPunct="1">
              <a:spcBef>
                <a:spcPct val="20000"/>
              </a:spcBef>
              <a:buFont typeface="Wingdings" pitchFamily="-110" charset="2"/>
              <a:buChar char="ü"/>
              <a:defRPr/>
            </a:pPr>
            <a:r>
              <a:rPr lang="fr-CA" sz="1600" dirty="0">
                <a:solidFill>
                  <a:srgbClr val="1704E8"/>
                </a:solidFill>
                <a:latin typeface="Charcoal" charset="0"/>
                <a:ea typeface="ＭＳ Ｐゴシック" pitchFamily="-110" charset="-128"/>
                <a:cs typeface="ＭＳ Ｐゴシック" pitchFamily="-110" charset="-128"/>
              </a:rPr>
              <a:t>Prépare le conseil de classe</a:t>
            </a:r>
          </a:p>
          <a:p>
            <a:pPr marL="1319213" lvl="1" indent="-268288" eaLnBrk="1" hangingPunct="1">
              <a:spcBef>
                <a:spcPct val="20000"/>
              </a:spcBef>
              <a:buFont typeface="Wingdings" pitchFamily="-110" charset="2"/>
              <a:buChar char="ü"/>
              <a:defRPr/>
            </a:pPr>
            <a:r>
              <a:rPr lang="fr-CA" sz="1600" dirty="0">
                <a:solidFill>
                  <a:srgbClr val="1704E8"/>
                </a:solidFill>
                <a:latin typeface="Charcoal" charset="0"/>
                <a:ea typeface="ＭＳ Ｐゴシック" pitchFamily="-110" charset="-128"/>
                <a:cs typeface="ＭＳ Ｐゴシック" pitchFamily="-110" charset="-128"/>
              </a:rPr>
              <a:t>Intervient durant le conseil  </a:t>
            </a:r>
          </a:p>
          <a:p>
            <a:pPr marL="1319213" lvl="1" indent="-268288" eaLnBrk="1" hangingPunct="1">
              <a:spcBef>
                <a:spcPct val="20000"/>
              </a:spcBef>
              <a:buFont typeface="Wingdings" pitchFamily="-110" charset="2"/>
              <a:buChar char="ü"/>
              <a:defRPr/>
            </a:pPr>
            <a:r>
              <a:rPr lang="fr-CA" sz="1600" dirty="0">
                <a:solidFill>
                  <a:srgbClr val="1704E8"/>
                </a:solidFill>
                <a:latin typeface="Charcoal" charset="0"/>
                <a:ea typeface="ＭＳ Ｐゴシック" pitchFamily="-110" charset="-128"/>
                <a:cs typeface="ＭＳ Ｐゴシック" pitchFamily="-110" charset="-128"/>
              </a:rPr>
              <a:t>Rédige un compte rendu du conseil de classe ( Attention au devoir de réserve: on ne peut pas parler des cas individuels!)</a:t>
            </a:r>
          </a:p>
          <a:p>
            <a:pPr marL="1319213" lvl="1" indent="-268288" eaLnBrk="1" hangingPunct="1">
              <a:spcBef>
                <a:spcPct val="20000"/>
              </a:spcBef>
              <a:buFont typeface="Wingdings" pitchFamily="-110" charset="2"/>
              <a:buChar char="ü"/>
              <a:defRPr/>
            </a:pPr>
            <a:r>
              <a:rPr lang="fr-CA" sz="1800" dirty="0">
                <a:solidFill>
                  <a:srgbClr val="1704E8"/>
                </a:solidFill>
                <a:latin typeface="Charcoal   " charset="0"/>
                <a:ea typeface="Charcoal   " charset="0"/>
                <a:cs typeface="Charcoal   " charset="0"/>
              </a:rPr>
              <a:t> </a:t>
            </a:r>
            <a:r>
              <a:rPr lang="fr-CA" sz="1800" dirty="0">
                <a:solidFill>
                  <a:srgbClr val="1704E8"/>
                </a:solidFill>
                <a:latin typeface="Charcoal" charset="0"/>
                <a:ea typeface="ＭＳ Ｐゴシック" pitchFamily="-110" charset="-128"/>
                <a:cs typeface="ＭＳ Ｐゴシック" pitchFamily="-110" charset="-128"/>
              </a:rPr>
              <a:t> Informe l’APE</a:t>
            </a:r>
            <a:endParaRPr lang="fr-CA" sz="1800" dirty="0">
              <a:solidFill>
                <a:srgbClr val="1704E8"/>
              </a:solidFill>
              <a:latin typeface="Charcoal   " charset="0"/>
              <a:ea typeface="Charcoal   " charset="0"/>
              <a:cs typeface="Charcoal   " charset="0"/>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108548"/>
                                        </p:tgtEl>
                                        <p:attrNameLst>
                                          <p:attrName>style.visibility</p:attrName>
                                        </p:attrNameLst>
                                      </p:cBhvr>
                                      <p:to>
                                        <p:strVal val="visible"/>
                                      </p:to>
                                    </p:set>
                                    <p:anim calcmode="lin" valueType="num">
                                      <p:cBhvr>
                                        <p:cTn id="7" dur="1000" fill="hold"/>
                                        <p:tgtEl>
                                          <p:spTgt spid="108548"/>
                                        </p:tgtEl>
                                        <p:attrNameLst>
                                          <p:attrName>ppt_w</p:attrName>
                                        </p:attrNameLst>
                                      </p:cBhvr>
                                      <p:tavLst>
                                        <p:tav tm="0">
                                          <p:val>
                                            <p:fltVal val="0"/>
                                          </p:val>
                                        </p:tav>
                                        <p:tav tm="100000">
                                          <p:val>
                                            <p:strVal val="#ppt_w"/>
                                          </p:val>
                                        </p:tav>
                                      </p:tavLst>
                                    </p:anim>
                                    <p:anim calcmode="lin" valueType="num">
                                      <p:cBhvr>
                                        <p:cTn id="8" dur="1000" fill="hold"/>
                                        <p:tgtEl>
                                          <p:spTgt spid="108548"/>
                                        </p:tgtEl>
                                        <p:attrNameLst>
                                          <p:attrName>ppt_h</p:attrName>
                                        </p:attrNameLst>
                                      </p:cBhvr>
                                      <p:tavLst>
                                        <p:tav tm="0">
                                          <p:val>
                                            <p:fltVal val="0"/>
                                          </p:val>
                                        </p:tav>
                                        <p:tav tm="100000">
                                          <p:val>
                                            <p:strVal val="#ppt_h"/>
                                          </p:val>
                                        </p:tav>
                                      </p:tavLst>
                                    </p:anim>
                                    <p:anim calcmode="lin" valueType="num">
                                      <p:cBhvr>
                                        <p:cTn id="9" dur="1000" fill="hold"/>
                                        <p:tgtEl>
                                          <p:spTgt spid="10854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08548"/>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4" presetClass="entr" presetSubtype="16" fill="hold" grpId="0" nodeType="afterEffect">
                                  <p:stCondLst>
                                    <p:cond delay="0"/>
                                  </p:stCondLst>
                                  <p:childTnLst>
                                    <p:set>
                                      <p:cBhvr>
                                        <p:cTn id="13" dur="1" fill="hold">
                                          <p:stCondLst>
                                            <p:cond delay="0"/>
                                          </p:stCondLst>
                                        </p:cTn>
                                        <p:tgtEl>
                                          <p:spTgt spid="108547"/>
                                        </p:tgtEl>
                                        <p:attrNameLst>
                                          <p:attrName>style.visibility</p:attrName>
                                        </p:attrNameLst>
                                      </p:cBhvr>
                                      <p:to>
                                        <p:strVal val="visible"/>
                                      </p:to>
                                    </p:set>
                                    <p:animEffect transition="in" filter="box(in)">
                                      <p:cBhvr>
                                        <p:cTn id="14" dur="500"/>
                                        <p:tgtEl>
                                          <p:spTgt spid="108547"/>
                                        </p:tgtEl>
                                      </p:cBhvr>
                                    </p:animEffect>
                                  </p:childTnLst>
                                </p:cTn>
                              </p:par>
                            </p:childTnLst>
                          </p:cTn>
                        </p:par>
                        <p:par>
                          <p:cTn id="15" fill="hold">
                            <p:stCondLst>
                              <p:cond delay="1500"/>
                            </p:stCondLst>
                            <p:childTnLst>
                              <p:par>
                                <p:cTn id="16" presetID="2" presetClass="entr" presetSubtype="8" accel="50000" decel="50000" fill="hold" grpId="0" nodeType="afterEffect">
                                  <p:stCondLst>
                                    <p:cond delay="0"/>
                                  </p:stCondLst>
                                  <p:childTnLst>
                                    <p:set>
                                      <p:cBhvr>
                                        <p:cTn id="17" dur="1" fill="hold">
                                          <p:stCondLst>
                                            <p:cond delay="0"/>
                                          </p:stCondLst>
                                        </p:cTn>
                                        <p:tgtEl>
                                          <p:spTgt spid="108549"/>
                                        </p:tgtEl>
                                        <p:attrNameLst>
                                          <p:attrName>style.visibility</p:attrName>
                                        </p:attrNameLst>
                                      </p:cBhvr>
                                      <p:to>
                                        <p:strVal val="visible"/>
                                      </p:to>
                                    </p:set>
                                    <p:anim calcmode="lin" valueType="num">
                                      <p:cBhvr additive="base">
                                        <p:cTn id="18" dur="500" fill="hold"/>
                                        <p:tgtEl>
                                          <p:spTgt spid="108549"/>
                                        </p:tgtEl>
                                        <p:attrNameLst>
                                          <p:attrName>ppt_x</p:attrName>
                                        </p:attrNameLst>
                                      </p:cBhvr>
                                      <p:tavLst>
                                        <p:tav tm="0">
                                          <p:val>
                                            <p:strVal val="0-#ppt_w/2"/>
                                          </p:val>
                                        </p:tav>
                                        <p:tav tm="100000">
                                          <p:val>
                                            <p:strVal val="#ppt_x"/>
                                          </p:val>
                                        </p:tav>
                                      </p:tavLst>
                                    </p:anim>
                                    <p:anim calcmode="lin" valueType="num">
                                      <p:cBhvr additive="base">
                                        <p:cTn id="19" dur="500" fill="hold"/>
                                        <p:tgtEl>
                                          <p:spTgt spid="108549"/>
                                        </p:tgtEl>
                                        <p:attrNameLst>
                                          <p:attrName>ppt_y</p:attrName>
                                        </p:attrNameLst>
                                      </p:cBhvr>
                                      <p:tavLst>
                                        <p:tav tm="0">
                                          <p:val>
                                            <p:strVal val="#ppt_y"/>
                                          </p:val>
                                        </p:tav>
                                        <p:tav tm="100000">
                                          <p:val>
                                            <p:strVal val="#ppt_y"/>
                                          </p:val>
                                        </p:tav>
                                      </p:tavLst>
                                    </p:anim>
                                  </p:childTnLst>
                                </p:cTn>
                              </p:par>
                            </p:childTnLst>
                          </p:cTn>
                        </p:par>
                        <p:par>
                          <p:cTn id="20" fill="hold">
                            <p:stCondLst>
                              <p:cond delay="2000"/>
                            </p:stCondLst>
                            <p:childTnLst>
                              <p:par>
                                <p:cTn id="21" presetID="2" presetClass="entr" presetSubtype="2" accel="50000" decel="50000" fill="hold" grpId="0" nodeType="afterEffect">
                                  <p:stCondLst>
                                    <p:cond delay="0"/>
                                  </p:stCondLst>
                                  <p:childTnLst>
                                    <p:set>
                                      <p:cBhvr>
                                        <p:cTn id="22" dur="1" fill="hold">
                                          <p:stCondLst>
                                            <p:cond delay="0"/>
                                          </p:stCondLst>
                                        </p:cTn>
                                        <p:tgtEl>
                                          <p:spTgt spid="108551"/>
                                        </p:tgtEl>
                                        <p:attrNameLst>
                                          <p:attrName>style.visibility</p:attrName>
                                        </p:attrNameLst>
                                      </p:cBhvr>
                                      <p:to>
                                        <p:strVal val="visible"/>
                                      </p:to>
                                    </p:set>
                                    <p:anim calcmode="lin" valueType="num">
                                      <p:cBhvr additive="base">
                                        <p:cTn id="23" dur="500" fill="hold"/>
                                        <p:tgtEl>
                                          <p:spTgt spid="108551"/>
                                        </p:tgtEl>
                                        <p:attrNameLst>
                                          <p:attrName>ppt_x</p:attrName>
                                        </p:attrNameLst>
                                      </p:cBhvr>
                                      <p:tavLst>
                                        <p:tav tm="0">
                                          <p:val>
                                            <p:strVal val="1+#ppt_w/2"/>
                                          </p:val>
                                        </p:tav>
                                        <p:tav tm="100000">
                                          <p:val>
                                            <p:strVal val="#ppt_x"/>
                                          </p:val>
                                        </p:tav>
                                      </p:tavLst>
                                    </p:anim>
                                    <p:anim calcmode="lin" valueType="num">
                                      <p:cBhvr additive="base">
                                        <p:cTn id="24" dur="500" fill="hold"/>
                                        <p:tgtEl>
                                          <p:spTgt spid="10855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animBg="1" autoUpdateAnimBg="0"/>
      <p:bldP spid="108549" grpId="0" animBg="1"/>
      <p:bldP spid="10855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title"/>
          </p:nvPr>
        </p:nvSpPr>
        <p:spPr>
          <a:xfrm>
            <a:off x="685800" y="609600"/>
            <a:ext cx="6324600" cy="838200"/>
          </a:xfrm>
        </p:spPr>
        <p:style>
          <a:lnRef idx="1">
            <a:schemeClr val="accent3"/>
          </a:lnRef>
          <a:fillRef idx="2">
            <a:schemeClr val="accent3"/>
          </a:fillRef>
          <a:effectRef idx="1">
            <a:schemeClr val="accent3"/>
          </a:effectRef>
          <a:fontRef idx="minor">
            <a:schemeClr val="dk1"/>
          </a:fontRef>
        </p:style>
        <p:txBody>
          <a:bodyPr lIns="90488" tIns="44450" rIns="90488" bIns="44450"/>
          <a:lstStyle/>
          <a:p>
            <a:pPr algn="l" eaLnBrk="1" hangingPunct="1">
              <a:defRPr/>
            </a:pPr>
            <a:r>
              <a:rPr lang="fr-FR" sz="3200" b="1" smtClean="0">
                <a:solidFill>
                  <a:srgbClr val="1704E8"/>
                </a:solidFill>
                <a:latin typeface="Charcoal" charset="0"/>
                <a:ea typeface="ＭＳ Ｐゴシック" pitchFamily="-110" charset="-128"/>
                <a:cs typeface="ＭＳ Ｐゴシック" pitchFamily="-110" charset="-128"/>
              </a:rPr>
              <a:t> (2) Le conseil de classe </a:t>
            </a:r>
          </a:p>
        </p:txBody>
      </p:sp>
      <p:pic>
        <p:nvPicPr>
          <p:cNvPr id="108548" name="Picture 4"/>
          <p:cNvPicPr>
            <a:picLocks noChangeArrowheads="1"/>
          </p:cNvPicPr>
          <p:nvPr/>
        </p:nvPicPr>
        <p:blipFill>
          <a:blip r:embed="rId3"/>
          <a:srcRect/>
          <a:stretch>
            <a:fillRect/>
          </a:stretch>
        </p:blipFill>
        <p:spPr bwMode="auto">
          <a:xfrm>
            <a:off x="7251700" y="152400"/>
            <a:ext cx="1600200" cy="1600200"/>
          </a:xfrm>
          <a:prstGeom prst="rect">
            <a:avLst/>
          </a:prstGeom>
          <a:noFill/>
          <a:ln w="12700">
            <a:noFill/>
            <a:miter lim="800000"/>
            <a:headEnd/>
            <a:tailEnd/>
          </a:ln>
        </p:spPr>
      </p:pic>
      <p:sp>
        <p:nvSpPr>
          <p:cNvPr id="108549" name="Rectangle 5"/>
          <p:cNvSpPr>
            <a:spLocks noChangeArrowheads="1"/>
          </p:cNvSpPr>
          <p:nvPr/>
        </p:nvSpPr>
        <p:spPr bwMode="auto">
          <a:xfrm>
            <a:off x="609600" y="1981200"/>
            <a:ext cx="7848600" cy="40386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lIns="90488" tIns="44450" rIns="90488" bIns="44450">
            <a:prstTxWarp prst="textNoShape">
              <a:avLst/>
            </a:prstTxWarp>
          </a:bodyPr>
          <a:lstStyle/>
          <a:p>
            <a:pPr>
              <a:defRPr/>
            </a:pPr>
            <a:r>
              <a:rPr lang="fr-FR" sz="1800" b="1" dirty="0">
                <a:solidFill>
                  <a:srgbClr val="000000"/>
                </a:solidFill>
              </a:rPr>
              <a:t>Le conseil de classe, placé sous la présidence du chef d'établissement ou de son représentant, comprend :</a:t>
            </a:r>
            <a:endParaRPr lang="fr-FR" sz="1800" dirty="0">
              <a:solidFill>
                <a:srgbClr val="000000"/>
              </a:solidFill>
            </a:endParaRPr>
          </a:p>
          <a:p>
            <a:pPr>
              <a:buFont typeface="Arial" pitchFamily="-110" charset="0"/>
              <a:buChar char="•"/>
              <a:defRPr/>
            </a:pPr>
            <a:r>
              <a:rPr lang="fr-FR" sz="1800" dirty="0">
                <a:solidFill>
                  <a:srgbClr val="000000"/>
                </a:solidFill>
              </a:rPr>
              <a:t>Le chef d'établissement (ou le représentant qu'il a désigné), qui préside le conseil,</a:t>
            </a:r>
          </a:p>
          <a:p>
            <a:pPr>
              <a:buFont typeface="Arial" pitchFamily="-110" charset="0"/>
              <a:buChar char="•"/>
              <a:defRPr/>
            </a:pPr>
            <a:r>
              <a:rPr lang="fr-FR" sz="1800" dirty="0">
                <a:solidFill>
                  <a:srgbClr val="000000"/>
                </a:solidFill>
              </a:rPr>
              <a:t>les enseignants de l'équipe pédagogique,</a:t>
            </a:r>
          </a:p>
          <a:p>
            <a:pPr>
              <a:buFont typeface="Arial" pitchFamily="-110" charset="0"/>
              <a:buChar char="•"/>
              <a:defRPr/>
            </a:pPr>
            <a:r>
              <a:rPr lang="fr-FR" sz="1800" dirty="0">
                <a:solidFill>
                  <a:srgbClr val="000000"/>
                </a:solidFill>
              </a:rPr>
              <a:t>le CPE,</a:t>
            </a:r>
          </a:p>
          <a:p>
            <a:pPr>
              <a:buFont typeface="Arial" pitchFamily="-110" charset="0"/>
              <a:buChar char="•"/>
              <a:defRPr/>
            </a:pPr>
            <a:r>
              <a:rPr lang="fr-FR" sz="1800" dirty="0">
                <a:solidFill>
                  <a:srgbClr val="000000"/>
                </a:solidFill>
              </a:rPr>
              <a:t>les deux délégués des parents d'élèves,</a:t>
            </a:r>
          </a:p>
          <a:p>
            <a:pPr>
              <a:buFont typeface="Arial" pitchFamily="-110" charset="0"/>
              <a:buChar char="•"/>
              <a:defRPr/>
            </a:pPr>
            <a:r>
              <a:rPr lang="fr-FR" sz="1800" dirty="0">
                <a:solidFill>
                  <a:srgbClr val="000000"/>
                </a:solidFill>
              </a:rPr>
              <a:t>les deux délégués élèves,</a:t>
            </a:r>
          </a:p>
          <a:p>
            <a:pPr>
              <a:buFont typeface="Arial" pitchFamily="-110" charset="0"/>
              <a:buChar char="•"/>
              <a:defRPr/>
            </a:pPr>
            <a:r>
              <a:rPr lang="fr-FR" sz="1800" dirty="0">
                <a:solidFill>
                  <a:srgbClr val="000000"/>
                </a:solidFill>
              </a:rPr>
              <a:t>le cas échéant, le conseiller d'orientation, le médecin scolaire, l'infirmière scolaire ;</a:t>
            </a:r>
          </a:p>
          <a:p>
            <a:pPr>
              <a:buFont typeface="Arial" pitchFamily="-110" charset="0"/>
              <a:buChar char="•"/>
              <a:defRPr/>
            </a:pPr>
            <a:r>
              <a:rPr lang="fr-FR" sz="1800" dirty="0">
                <a:solidFill>
                  <a:srgbClr val="000000"/>
                </a:solidFill>
              </a:rPr>
              <a:t>le cas échéant, des invités (professeurs des écoles, professeurs de 3e, professeurs documentalistes, élèves, parents, partenaires extérieurs, ...).</a:t>
            </a:r>
          </a:p>
          <a:p>
            <a:pPr>
              <a:defRPr/>
            </a:pPr>
            <a:endParaRPr lang="fr-FR" sz="1800" dirty="0">
              <a:solidFill>
                <a:srgbClr val="000000"/>
              </a:solidFill>
            </a:endParaRPr>
          </a:p>
          <a:p>
            <a:pPr>
              <a:defRPr/>
            </a:pPr>
            <a:r>
              <a:rPr lang="fr-FR" sz="1800" dirty="0">
                <a:solidFill>
                  <a:srgbClr val="000000"/>
                </a:solidFill>
              </a:rPr>
              <a:t>Il sera réunit au minimum 3 fois par an</a:t>
            </a:r>
          </a:p>
          <a:p>
            <a:pPr marL="1244600" lvl="1" indent="-285750" eaLnBrk="1" hangingPunct="1">
              <a:spcBef>
                <a:spcPct val="20000"/>
              </a:spcBef>
              <a:defRPr/>
            </a:pPr>
            <a:endParaRPr lang="fr-FR" sz="1600" dirty="0">
              <a:solidFill>
                <a:srgbClr val="000000"/>
              </a:solidFill>
              <a:latin typeface="Times" pitchFamily="-110" charset="0"/>
              <a:ea typeface="ＭＳ Ｐゴシック" pitchFamily="-110" charset="-128"/>
              <a:cs typeface="ＭＳ Ｐゴシック" pitchFamily="-110" charset="-128"/>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108548"/>
                                        </p:tgtEl>
                                        <p:attrNameLst>
                                          <p:attrName>style.visibility</p:attrName>
                                        </p:attrNameLst>
                                      </p:cBhvr>
                                      <p:to>
                                        <p:strVal val="visible"/>
                                      </p:to>
                                    </p:set>
                                    <p:anim calcmode="lin" valueType="num">
                                      <p:cBhvr>
                                        <p:cTn id="7" dur="1000" fill="hold"/>
                                        <p:tgtEl>
                                          <p:spTgt spid="108548"/>
                                        </p:tgtEl>
                                        <p:attrNameLst>
                                          <p:attrName>ppt_w</p:attrName>
                                        </p:attrNameLst>
                                      </p:cBhvr>
                                      <p:tavLst>
                                        <p:tav tm="0">
                                          <p:val>
                                            <p:fltVal val="0"/>
                                          </p:val>
                                        </p:tav>
                                        <p:tav tm="100000">
                                          <p:val>
                                            <p:strVal val="#ppt_w"/>
                                          </p:val>
                                        </p:tav>
                                      </p:tavLst>
                                    </p:anim>
                                    <p:anim calcmode="lin" valueType="num">
                                      <p:cBhvr>
                                        <p:cTn id="8" dur="1000" fill="hold"/>
                                        <p:tgtEl>
                                          <p:spTgt spid="108548"/>
                                        </p:tgtEl>
                                        <p:attrNameLst>
                                          <p:attrName>ppt_h</p:attrName>
                                        </p:attrNameLst>
                                      </p:cBhvr>
                                      <p:tavLst>
                                        <p:tav tm="0">
                                          <p:val>
                                            <p:fltVal val="0"/>
                                          </p:val>
                                        </p:tav>
                                        <p:tav tm="100000">
                                          <p:val>
                                            <p:strVal val="#ppt_h"/>
                                          </p:val>
                                        </p:tav>
                                      </p:tavLst>
                                    </p:anim>
                                    <p:anim calcmode="lin" valueType="num">
                                      <p:cBhvr>
                                        <p:cTn id="9" dur="1000" fill="hold"/>
                                        <p:tgtEl>
                                          <p:spTgt spid="10854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08548"/>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4" presetClass="entr" presetSubtype="16" fill="hold" grpId="0" nodeType="afterEffect">
                                  <p:stCondLst>
                                    <p:cond delay="0"/>
                                  </p:stCondLst>
                                  <p:childTnLst>
                                    <p:set>
                                      <p:cBhvr>
                                        <p:cTn id="13" dur="1" fill="hold">
                                          <p:stCondLst>
                                            <p:cond delay="0"/>
                                          </p:stCondLst>
                                        </p:cTn>
                                        <p:tgtEl>
                                          <p:spTgt spid="108547"/>
                                        </p:tgtEl>
                                        <p:attrNameLst>
                                          <p:attrName>style.visibility</p:attrName>
                                        </p:attrNameLst>
                                      </p:cBhvr>
                                      <p:to>
                                        <p:strVal val="visible"/>
                                      </p:to>
                                    </p:set>
                                    <p:animEffect transition="in" filter="box(in)">
                                      <p:cBhvr>
                                        <p:cTn id="14" dur="500"/>
                                        <p:tgtEl>
                                          <p:spTgt spid="108547"/>
                                        </p:tgtEl>
                                      </p:cBhvr>
                                    </p:animEffect>
                                  </p:childTnLst>
                                </p:cTn>
                              </p:par>
                            </p:childTnLst>
                          </p:cTn>
                        </p:par>
                        <p:par>
                          <p:cTn id="15" fill="hold">
                            <p:stCondLst>
                              <p:cond delay="1500"/>
                            </p:stCondLst>
                            <p:childTnLst>
                              <p:par>
                                <p:cTn id="16" presetID="2" presetClass="entr" presetSubtype="8" accel="50000" decel="50000" fill="hold" grpId="0" nodeType="afterEffect">
                                  <p:stCondLst>
                                    <p:cond delay="0"/>
                                  </p:stCondLst>
                                  <p:childTnLst>
                                    <p:set>
                                      <p:cBhvr>
                                        <p:cTn id="17" dur="1" fill="hold">
                                          <p:stCondLst>
                                            <p:cond delay="0"/>
                                          </p:stCondLst>
                                        </p:cTn>
                                        <p:tgtEl>
                                          <p:spTgt spid="108549"/>
                                        </p:tgtEl>
                                        <p:attrNameLst>
                                          <p:attrName>style.visibility</p:attrName>
                                        </p:attrNameLst>
                                      </p:cBhvr>
                                      <p:to>
                                        <p:strVal val="visible"/>
                                      </p:to>
                                    </p:set>
                                    <p:anim calcmode="lin" valueType="num">
                                      <p:cBhvr additive="base">
                                        <p:cTn id="18" dur="500" fill="hold"/>
                                        <p:tgtEl>
                                          <p:spTgt spid="108549"/>
                                        </p:tgtEl>
                                        <p:attrNameLst>
                                          <p:attrName>ppt_x</p:attrName>
                                        </p:attrNameLst>
                                      </p:cBhvr>
                                      <p:tavLst>
                                        <p:tav tm="0">
                                          <p:val>
                                            <p:strVal val="0-#ppt_w/2"/>
                                          </p:val>
                                        </p:tav>
                                        <p:tav tm="100000">
                                          <p:val>
                                            <p:strVal val="#ppt_x"/>
                                          </p:val>
                                        </p:tav>
                                      </p:tavLst>
                                    </p:anim>
                                    <p:anim calcmode="lin" valueType="num">
                                      <p:cBhvr additive="base">
                                        <p:cTn id="19" dur="500" fill="hold"/>
                                        <p:tgtEl>
                                          <p:spTgt spid="10854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animBg="1" autoUpdateAnimBg="0"/>
      <p:bldP spid="10854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title"/>
          </p:nvPr>
        </p:nvSpPr>
        <p:spPr>
          <a:xfrm>
            <a:off x="685800" y="609600"/>
            <a:ext cx="6324600" cy="838200"/>
          </a:xfrm>
        </p:spPr>
        <p:style>
          <a:lnRef idx="1">
            <a:schemeClr val="accent3"/>
          </a:lnRef>
          <a:fillRef idx="2">
            <a:schemeClr val="accent3"/>
          </a:fillRef>
          <a:effectRef idx="1">
            <a:schemeClr val="accent3"/>
          </a:effectRef>
          <a:fontRef idx="minor">
            <a:schemeClr val="dk1"/>
          </a:fontRef>
        </p:style>
        <p:txBody>
          <a:bodyPr lIns="90488" tIns="44450" rIns="90488" bIns="44450"/>
          <a:lstStyle/>
          <a:p>
            <a:pPr algn="l" eaLnBrk="1" hangingPunct="1">
              <a:defRPr/>
            </a:pPr>
            <a:r>
              <a:rPr lang="fr-FR" sz="3200" b="1" smtClean="0">
                <a:solidFill>
                  <a:srgbClr val="1704E8"/>
                </a:solidFill>
                <a:latin typeface="Charcoal" charset="0"/>
                <a:ea typeface="ＭＳ Ｐゴシック" pitchFamily="-110" charset="-128"/>
                <a:cs typeface="ＭＳ Ｐゴシック" pitchFamily="-110" charset="-128"/>
              </a:rPr>
              <a:t>(3)Le rôle du conseil de classe</a:t>
            </a:r>
          </a:p>
        </p:txBody>
      </p:sp>
      <p:pic>
        <p:nvPicPr>
          <p:cNvPr id="108548" name="Picture 4"/>
          <p:cNvPicPr>
            <a:picLocks noChangeArrowheads="1"/>
          </p:cNvPicPr>
          <p:nvPr/>
        </p:nvPicPr>
        <p:blipFill>
          <a:blip r:embed="rId3"/>
          <a:srcRect/>
          <a:stretch>
            <a:fillRect/>
          </a:stretch>
        </p:blipFill>
        <p:spPr bwMode="auto">
          <a:xfrm>
            <a:off x="7251700" y="152400"/>
            <a:ext cx="1600200" cy="1600200"/>
          </a:xfrm>
          <a:prstGeom prst="rect">
            <a:avLst/>
          </a:prstGeom>
          <a:noFill/>
          <a:ln w="12700">
            <a:noFill/>
            <a:miter lim="800000"/>
            <a:headEnd/>
            <a:tailEnd/>
          </a:ln>
        </p:spPr>
      </p:pic>
      <p:sp>
        <p:nvSpPr>
          <p:cNvPr id="108549" name="Rectangle 5"/>
          <p:cNvSpPr>
            <a:spLocks noChangeArrowheads="1"/>
          </p:cNvSpPr>
          <p:nvPr/>
        </p:nvSpPr>
        <p:spPr bwMode="auto">
          <a:xfrm>
            <a:off x="685800" y="1981200"/>
            <a:ext cx="8229600" cy="47244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lIns="90488" tIns="44450" rIns="90488" bIns="44450">
            <a:prstTxWarp prst="textNoShape">
              <a:avLst/>
            </a:prstTxWarp>
          </a:bodyPr>
          <a:lstStyle/>
          <a:p>
            <a:pPr>
              <a:defRPr/>
            </a:pPr>
            <a:r>
              <a:rPr lang="fr-FR" sz="2000" b="1" dirty="0">
                <a:solidFill>
                  <a:srgbClr val="FF0000"/>
                </a:solidFill>
              </a:rPr>
              <a:t>Le conseil de classe a pour vocation :</a:t>
            </a:r>
          </a:p>
          <a:p>
            <a:pPr lvl="1">
              <a:defRPr/>
            </a:pPr>
            <a:r>
              <a:rPr lang="fr-FR" dirty="0">
                <a:solidFill>
                  <a:srgbClr val="000000"/>
                </a:solidFill>
              </a:rPr>
              <a:t>- de traiter les questions pédagogiques intéressant la vie de classe ;</a:t>
            </a:r>
          </a:p>
          <a:p>
            <a:pPr lvl="1">
              <a:defRPr/>
            </a:pPr>
            <a:r>
              <a:rPr lang="fr-FR" dirty="0">
                <a:solidFill>
                  <a:srgbClr val="000000"/>
                </a:solidFill>
              </a:rPr>
              <a:t>- d'examiner les résultats scolaires individuels des élèves en proposant un bilan et des conseils ;</a:t>
            </a:r>
          </a:p>
          <a:p>
            <a:pPr lvl="1">
              <a:defRPr/>
            </a:pPr>
            <a:r>
              <a:rPr lang="fr-FR" dirty="0">
                <a:solidFill>
                  <a:srgbClr val="000000"/>
                </a:solidFill>
              </a:rPr>
              <a:t>- d'émettre un avis sur les décisions d'orientation ;</a:t>
            </a:r>
          </a:p>
          <a:p>
            <a:pPr lvl="1">
              <a:defRPr/>
            </a:pPr>
            <a:r>
              <a:rPr lang="fr-FR" dirty="0">
                <a:solidFill>
                  <a:srgbClr val="000000"/>
                </a:solidFill>
              </a:rPr>
              <a:t>- d'émettre un avis éclairant le jury d'examen.</a:t>
            </a:r>
          </a:p>
          <a:p>
            <a:pPr>
              <a:defRPr/>
            </a:pPr>
            <a:endParaRPr lang="fr-FR" b="1" dirty="0">
              <a:solidFill>
                <a:srgbClr val="000000"/>
              </a:solidFill>
            </a:endParaRPr>
          </a:p>
          <a:p>
            <a:pPr>
              <a:buFontTx/>
              <a:buChar char="-"/>
              <a:defRPr/>
            </a:pPr>
            <a:r>
              <a:rPr lang="fr-FR" sz="1800" b="1" i="1" dirty="0">
                <a:solidFill>
                  <a:srgbClr val="101BE8"/>
                </a:solidFill>
              </a:rPr>
              <a:t>Le conseil de classe marque, tel un rituel immuable, la fin d’un trimestre.</a:t>
            </a:r>
          </a:p>
          <a:p>
            <a:pPr>
              <a:defRPr/>
            </a:pPr>
            <a:r>
              <a:rPr lang="fr-FR" sz="1800" b="1" i="1" dirty="0">
                <a:solidFill>
                  <a:srgbClr val="101BE8"/>
                </a:solidFill>
              </a:rPr>
              <a:t>- Il marque également la fin d’une période de notation.</a:t>
            </a:r>
          </a:p>
          <a:p>
            <a:pPr>
              <a:defRPr/>
            </a:pPr>
            <a:r>
              <a:rPr lang="fr-FR" sz="1800" b="1" i="1" dirty="0">
                <a:solidFill>
                  <a:srgbClr val="101BE8"/>
                </a:solidFill>
              </a:rPr>
              <a:t>- Il est organisé la plupart du temps en fin d’après-midi</a:t>
            </a:r>
          </a:p>
          <a:p>
            <a:pPr>
              <a:buFontTx/>
              <a:buChar char="-"/>
              <a:defRPr/>
            </a:pPr>
            <a:r>
              <a:rPr lang="fr-FR" sz="1800" b="1" i="1" dirty="0">
                <a:solidFill>
                  <a:srgbClr val="101BE8"/>
                </a:solidFill>
              </a:rPr>
              <a:t>Sa durée moyenne est de l’ordre de 1h30 environ, mais sujette à une grande variabilité.</a:t>
            </a:r>
            <a:endParaRPr lang="fr-FR" sz="1800" i="1" dirty="0">
              <a:solidFill>
                <a:srgbClr val="101BE8"/>
              </a:solidFill>
            </a:endParaRPr>
          </a:p>
          <a:p>
            <a:pPr>
              <a:defRPr/>
            </a:pPr>
            <a:r>
              <a:rPr lang="fr-FR" sz="1800" dirty="0">
                <a:solidFill>
                  <a:srgbClr val="000000"/>
                </a:solidFill>
              </a:rPr>
              <a:t> </a:t>
            </a:r>
          </a:p>
          <a:p>
            <a:pPr lvl="1" eaLnBrk="1" hangingPunct="1">
              <a:spcBef>
                <a:spcPct val="20000"/>
              </a:spcBef>
              <a:defRPr/>
            </a:pPr>
            <a:endParaRPr lang="fr-FR" sz="1600" dirty="0">
              <a:solidFill>
                <a:srgbClr val="000000"/>
              </a:solidFill>
              <a:latin typeface="Times" pitchFamily="-110" charset="0"/>
              <a:ea typeface="ＭＳ Ｐゴシック" pitchFamily="-110" charset="-128"/>
              <a:cs typeface="ＭＳ Ｐゴシック" pitchFamily="-110" charset="-128"/>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108548"/>
                                        </p:tgtEl>
                                        <p:attrNameLst>
                                          <p:attrName>style.visibility</p:attrName>
                                        </p:attrNameLst>
                                      </p:cBhvr>
                                      <p:to>
                                        <p:strVal val="visible"/>
                                      </p:to>
                                    </p:set>
                                    <p:anim calcmode="lin" valueType="num">
                                      <p:cBhvr>
                                        <p:cTn id="7" dur="1000" fill="hold"/>
                                        <p:tgtEl>
                                          <p:spTgt spid="108548"/>
                                        </p:tgtEl>
                                        <p:attrNameLst>
                                          <p:attrName>ppt_w</p:attrName>
                                        </p:attrNameLst>
                                      </p:cBhvr>
                                      <p:tavLst>
                                        <p:tav tm="0">
                                          <p:val>
                                            <p:fltVal val="0"/>
                                          </p:val>
                                        </p:tav>
                                        <p:tav tm="100000">
                                          <p:val>
                                            <p:strVal val="#ppt_w"/>
                                          </p:val>
                                        </p:tav>
                                      </p:tavLst>
                                    </p:anim>
                                    <p:anim calcmode="lin" valueType="num">
                                      <p:cBhvr>
                                        <p:cTn id="8" dur="1000" fill="hold"/>
                                        <p:tgtEl>
                                          <p:spTgt spid="108548"/>
                                        </p:tgtEl>
                                        <p:attrNameLst>
                                          <p:attrName>ppt_h</p:attrName>
                                        </p:attrNameLst>
                                      </p:cBhvr>
                                      <p:tavLst>
                                        <p:tav tm="0">
                                          <p:val>
                                            <p:fltVal val="0"/>
                                          </p:val>
                                        </p:tav>
                                        <p:tav tm="100000">
                                          <p:val>
                                            <p:strVal val="#ppt_h"/>
                                          </p:val>
                                        </p:tav>
                                      </p:tavLst>
                                    </p:anim>
                                    <p:anim calcmode="lin" valueType="num">
                                      <p:cBhvr>
                                        <p:cTn id="9" dur="1000" fill="hold"/>
                                        <p:tgtEl>
                                          <p:spTgt spid="10854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08548"/>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4" presetClass="entr" presetSubtype="16" fill="hold" grpId="0" nodeType="afterEffect">
                                  <p:stCondLst>
                                    <p:cond delay="0"/>
                                  </p:stCondLst>
                                  <p:childTnLst>
                                    <p:set>
                                      <p:cBhvr>
                                        <p:cTn id="13" dur="1" fill="hold">
                                          <p:stCondLst>
                                            <p:cond delay="0"/>
                                          </p:stCondLst>
                                        </p:cTn>
                                        <p:tgtEl>
                                          <p:spTgt spid="108547"/>
                                        </p:tgtEl>
                                        <p:attrNameLst>
                                          <p:attrName>style.visibility</p:attrName>
                                        </p:attrNameLst>
                                      </p:cBhvr>
                                      <p:to>
                                        <p:strVal val="visible"/>
                                      </p:to>
                                    </p:set>
                                    <p:animEffect transition="in" filter="box(in)">
                                      <p:cBhvr>
                                        <p:cTn id="14" dur="500"/>
                                        <p:tgtEl>
                                          <p:spTgt spid="108547"/>
                                        </p:tgtEl>
                                      </p:cBhvr>
                                    </p:animEffect>
                                  </p:childTnLst>
                                </p:cTn>
                              </p:par>
                            </p:childTnLst>
                          </p:cTn>
                        </p:par>
                        <p:par>
                          <p:cTn id="15" fill="hold">
                            <p:stCondLst>
                              <p:cond delay="1500"/>
                            </p:stCondLst>
                            <p:childTnLst>
                              <p:par>
                                <p:cTn id="16" presetID="2" presetClass="entr" presetSubtype="8" accel="50000" decel="50000" fill="hold" grpId="0" nodeType="afterEffect">
                                  <p:stCondLst>
                                    <p:cond delay="0"/>
                                  </p:stCondLst>
                                  <p:childTnLst>
                                    <p:set>
                                      <p:cBhvr>
                                        <p:cTn id="17" dur="1" fill="hold">
                                          <p:stCondLst>
                                            <p:cond delay="0"/>
                                          </p:stCondLst>
                                        </p:cTn>
                                        <p:tgtEl>
                                          <p:spTgt spid="108549"/>
                                        </p:tgtEl>
                                        <p:attrNameLst>
                                          <p:attrName>style.visibility</p:attrName>
                                        </p:attrNameLst>
                                      </p:cBhvr>
                                      <p:to>
                                        <p:strVal val="visible"/>
                                      </p:to>
                                    </p:set>
                                    <p:anim calcmode="lin" valueType="num">
                                      <p:cBhvr additive="base">
                                        <p:cTn id="18" dur="500" fill="hold"/>
                                        <p:tgtEl>
                                          <p:spTgt spid="108549"/>
                                        </p:tgtEl>
                                        <p:attrNameLst>
                                          <p:attrName>ppt_x</p:attrName>
                                        </p:attrNameLst>
                                      </p:cBhvr>
                                      <p:tavLst>
                                        <p:tav tm="0">
                                          <p:val>
                                            <p:strVal val="0-#ppt_w/2"/>
                                          </p:val>
                                        </p:tav>
                                        <p:tav tm="100000">
                                          <p:val>
                                            <p:strVal val="#ppt_x"/>
                                          </p:val>
                                        </p:tav>
                                      </p:tavLst>
                                    </p:anim>
                                    <p:anim calcmode="lin" valueType="num">
                                      <p:cBhvr additive="base">
                                        <p:cTn id="19" dur="500" fill="hold"/>
                                        <p:tgtEl>
                                          <p:spTgt spid="10854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animBg="1" autoUpdateAnimBg="0"/>
      <p:bldP spid="10854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title"/>
          </p:nvPr>
        </p:nvSpPr>
        <p:spPr>
          <a:xfrm>
            <a:off x="685800" y="609600"/>
            <a:ext cx="6324600" cy="838200"/>
          </a:xfrm>
        </p:spPr>
        <p:style>
          <a:lnRef idx="1">
            <a:schemeClr val="accent3"/>
          </a:lnRef>
          <a:fillRef idx="2">
            <a:schemeClr val="accent3"/>
          </a:fillRef>
          <a:effectRef idx="1">
            <a:schemeClr val="accent3"/>
          </a:effectRef>
          <a:fontRef idx="minor">
            <a:schemeClr val="dk1"/>
          </a:fontRef>
        </p:style>
        <p:txBody>
          <a:bodyPr lIns="90488" tIns="44450" rIns="90488" bIns="44450"/>
          <a:lstStyle/>
          <a:p>
            <a:pPr algn="l" eaLnBrk="1" hangingPunct="1">
              <a:defRPr/>
            </a:pPr>
            <a:r>
              <a:rPr lang="fr-FR" sz="3200" b="1" smtClean="0">
                <a:solidFill>
                  <a:srgbClr val="1704E8"/>
                </a:solidFill>
                <a:latin typeface="Charcoal" charset="0"/>
                <a:ea typeface="ＭＳ Ｐゴシック" pitchFamily="-110" charset="-128"/>
                <a:cs typeface="ＭＳ Ｐゴシック" pitchFamily="-110" charset="-128"/>
              </a:rPr>
              <a:t>(4) Un bon conseil de classe </a:t>
            </a:r>
          </a:p>
        </p:txBody>
      </p:sp>
      <p:pic>
        <p:nvPicPr>
          <p:cNvPr id="108548" name="Picture 4"/>
          <p:cNvPicPr>
            <a:picLocks noChangeArrowheads="1"/>
          </p:cNvPicPr>
          <p:nvPr/>
        </p:nvPicPr>
        <p:blipFill>
          <a:blip r:embed="rId3"/>
          <a:srcRect/>
          <a:stretch>
            <a:fillRect/>
          </a:stretch>
        </p:blipFill>
        <p:spPr bwMode="auto">
          <a:xfrm>
            <a:off x="7251700" y="152400"/>
            <a:ext cx="1600200" cy="1600200"/>
          </a:xfrm>
          <a:prstGeom prst="rect">
            <a:avLst/>
          </a:prstGeom>
          <a:noFill/>
          <a:ln w="12700">
            <a:noFill/>
            <a:miter lim="800000"/>
            <a:headEnd/>
            <a:tailEnd/>
          </a:ln>
        </p:spPr>
      </p:pic>
      <p:sp>
        <p:nvSpPr>
          <p:cNvPr id="108549" name="Rectangle 5"/>
          <p:cNvSpPr>
            <a:spLocks noChangeArrowheads="1"/>
          </p:cNvSpPr>
          <p:nvPr/>
        </p:nvSpPr>
        <p:spPr bwMode="auto">
          <a:xfrm>
            <a:off x="685800" y="1981200"/>
            <a:ext cx="8229600" cy="41148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lIns="90488" tIns="44450" rIns="90488" bIns="44450">
            <a:prstTxWarp prst="textNoShape">
              <a:avLst/>
            </a:prstTxWarp>
          </a:bodyPr>
          <a:lstStyle/>
          <a:p>
            <a:pPr>
              <a:buFontTx/>
              <a:buChar char="-"/>
              <a:defRPr/>
            </a:pPr>
            <a:r>
              <a:rPr lang="fr-FR" sz="1600" b="1">
                <a:solidFill>
                  <a:srgbClr val="000000"/>
                </a:solidFill>
              </a:rPr>
              <a:t>Présence de l’ensemble des enseignants</a:t>
            </a:r>
            <a:br>
              <a:rPr lang="fr-FR" sz="1600" b="1">
                <a:solidFill>
                  <a:srgbClr val="000000"/>
                </a:solidFill>
              </a:rPr>
            </a:br>
            <a:endParaRPr lang="fr-FR" sz="1600" b="1">
              <a:solidFill>
                <a:srgbClr val="000000"/>
              </a:solidFill>
            </a:endParaRPr>
          </a:p>
          <a:p>
            <a:pPr>
              <a:buFontTx/>
              <a:buChar char="-"/>
              <a:defRPr/>
            </a:pPr>
            <a:r>
              <a:rPr lang="fr-FR" sz="1600" b="1">
                <a:solidFill>
                  <a:srgbClr val="000000"/>
                </a:solidFill>
              </a:rPr>
              <a:t>Relation, communication, participation, discussion, dialogue :</a:t>
            </a:r>
            <a:r>
              <a:rPr lang="fr-FR" sz="1600" i="1">
                <a:solidFill>
                  <a:srgbClr val="000000"/>
                </a:solidFill>
              </a:rPr>
              <a:t>« Une bonne relation entre professeur principal et professeurs. « Une discussion ouverte entre professeurs et élèves et parents ».. « L’envie de chacun de faire vivre ce conseil autour des élèves et de leur personnalité propre, et du rendu collectif de la classe ; l’envie de travailler ensemble ».</a:t>
            </a:r>
            <a:br>
              <a:rPr lang="fr-FR" sz="1600" i="1">
                <a:solidFill>
                  <a:srgbClr val="000000"/>
                </a:solidFill>
              </a:rPr>
            </a:br>
            <a:endParaRPr lang="fr-FR" sz="1600" i="1">
              <a:solidFill>
                <a:srgbClr val="000000"/>
              </a:solidFill>
            </a:endParaRPr>
          </a:p>
          <a:p>
            <a:pPr>
              <a:buFontTx/>
              <a:buChar char="-"/>
              <a:defRPr/>
            </a:pPr>
            <a:r>
              <a:rPr lang="fr-FR" sz="1600" b="1">
                <a:solidFill>
                  <a:srgbClr val="000000"/>
                </a:solidFill>
              </a:rPr>
              <a:t>Objectivité </a:t>
            </a:r>
            <a:endParaRPr lang="fr-FR" sz="1600" b="1" i="1">
              <a:solidFill>
                <a:srgbClr val="000000"/>
              </a:solidFill>
            </a:endParaRPr>
          </a:p>
          <a:p>
            <a:pPr>
              <a:defRPr/>
            </a:pPr>
            <a:r>
              <a:rPr lang="fr-FR" sz="1600" i="1">
                <a:solidFill>
                  <a:srgbClr val="000000"/>
                </a:solidFill>
              </a:rPr>
              <a:t>« Ne pas oublier d’encourager les bons élèves, sur lesquels on passe souvent trop vite au profit des cas à problèmes » [Ndlr : propos d’une lycéenne déléguée].</a:t>
            </a:r>
          </a:p>
          <a:p>
            <a:pPr>
              <a:defRPr/>
            </a:pPr>
            <a:r>
              <a:rPr lang="fr-FR" sz="1600" i="1">
                <a:solidFill>
                  <a:srgbClr val="000000"/>
                </a:solidFill>
              </a:rPr>
              <a:t>« Savoir revenir sur le cas d’un élève en fin de conseil pour revoir une appréciation, un jugement »</a:t>
            </a:r>
          </a:p>
          <a:p>
            <a:pPr>
              <a:defRPr/>
            </a:pPr>
            <a:r>
              <a:rPr lang="fr-FR" sz="1600" i="1">
                <a:solidFill>
                  <a:srgbClr val="000000"/>
                </a:solidFill>
              </a:rPr>
              <a:t>« Savoir prendre du temps pour chaque cas complexe »</a:t>
            </a: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108548"/>
                                        </p:tgtEl>
                                        <p:attrNameLst>
                                          <p:attrName>style.visibility</p:attrName>
                                        </p:attrNameLst>
                                      </p:cBhvr>
                                      <p:to>
                                        <p:strVal val="visible"/>
                                      </p:to>
                                    </p:set>
                                    <p:anim calcmode="lin" valueType="num">
                                      <p:cBhvr>
                                        <p:cTn id="7" dur="1000" fill="hold"/>
                                        <p:tgtEl>
                                          <p:spTgt spid="108548"/>
                                        </p:tgtEl>
                                        <p:attrNameLst>
                                          <p:attrName>ppt_w</p:attrName>
                                        </p:attrNameLst>
                                      </p:cBhvr>
                                      <p:tavLst>
                                        <p:tav tm="0">
                                          <p:val>
                                            <p:fltVal val="0"/>
                                          </p:val>
                                        </p:tav>
                                        <p:tav tm="100000">
                                          <p:val>
                                            <p:strVal val="#ppt_w"/>
                                          </p:val>
                                        </p:tav>
                                      </p:tavLst>
                                    </p:anim>
                                    <p:anim calcmode="lin" valueType="num">
                                      <p:cBhvr>
                                        <p:cTn id="8" dur="1000" fill="hold"/>
                                        <p:tgtEl>
                                          <p:spTgt spid="108548"/>
                                        </p:tgtEl>
                                        <p:attrNameLst>
                                          <p:attrName>ppt_h</p:attrName>
                                        </p:attrNameLst>
                                      </p:cBhvr>
                                      <p:tavLst>
                                        <p:tav tm="0">
                                          <p:val>
                                            <p:fltVal val="0"/>
                                          </p:val>
                                        </p:tav>
                                        <p:tav tm="100000">
                                          <p:val>
                                            <p:strVal val="#ppt_h"/>
                                          </p:val>
                                        </p:tav>
                                      </p:tavLst>
                                    </p:anim>
                                    <p:anim calcmode="lin" valueType="num">
                                      <p:cBhvr>
                                        <p:cTn id="9" dur="1000" fill="hold"/>
                                        <p:tgtEl>
                                          <p:spTgt spid="10854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08548"/>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4" presetClass="entr" presetSubtype="16" fill="hold" grpId="0" nodeType="afterEffect">
                                  <p:stCondLst>
                                    <p:cond delay="0"/>
                                  </p:stCondLst>
                                  <p:childTnLst>
                                    <p:set>
                                      <p:cBhvr>
                                        <p:cTn id="13" dur="1" fill="hold">
                                          <p:stCondLst>
                                            <p:cond delay="0"/>
                                          </p:stCondLst>
                                        </p:cTn>
                                        <p:tgtEl>
                                          <p:spTgt spid="108547"/>
                                        </p:tgtEl>
                                        <p:attrNameLst>
                                          <p:attrName>style.visibility</p:attrName>
                                        </p:attrNameLst>
                                      </p:cBhvr>
                                      <p:to>
                                        <p:strVal val="visible"/>
                                      </p:to>
                                    </p:set>
                                    <p:animEffect transition="in" filter="box(in)">
                                      <p:cBhvr>
                                        <p:cTn id="14" dur="500"/>
                                        <p:tgtEl>
                                          <p:spTgt spid="108547"/>
                                        </p:tgtEl>
                                      </p:cBhvr>
                                    </p:animEffect>
                                  </p:childTnLst>
                                </p:cTn>
                              </p:par>
                            </p:childTnLst>
                          </p:cTn>
                        </p:par>
                        <p:par>
                          <p:cTn id="15" fill="hold">
                            <p:stCondLst>
                              <p:cond delay="1500"/>
                            </p:stCondLst>
                            <p:childTnLst>
                              <p:par>
                                <p:cTn id="16" presetID="2" presetClass="entr" presetSubtype="8" accel="50000" decel="50000" fill="hold" grpId="0" nodeType="afterEffect">
                                  <p:stCondLst>
                                    <p:cond delay="0"/>
                                  </p:stCondLst>
                                  <p:childTnLst>
                                    <p:set>
                                      <p:cBhvr>
                                        <p:cTn id="17" dur="1" fill="hold">
                                          <p:stCondLst>
                                            <p:cond delay="0"/>
                                          </p:stCondLst>
                                        </p:cTn>
                                        <p:tgtEl>
                                          <p:spTgt spid="108549"/>
                                        </p:tgtEl>
                                        <p:attrNameLst>
                                          <p:attrName>style.visibility</p:attrName>
                                        </p:attrNameLst>
                                      </p:cBhvr>
                                      <p:to>
                                        <p:strVal val="visible"/>
                                      </p:to>
                                    </p:set>
                                    <p:anim calcmode="lin" valueType="num">
                                      <p:cBhvr additive="base">
                                        <p:cTn id="18" dur="500" fill="hold"/>
                                        <p:tgtEl>
                                          <p:spTgt spid="108549"/>
                                        </p:tgtEl>
                                        <p:attrNameLst>
                                          <p:attrName>ppt_x</p:attrName>
                                        </p:attrNameLst>
                                      </p:cBhvr>
                                      <p:tavLst>
                                        <p:tav tm="0">
                                          <p:val>
                                            <p:strVal val="0-#ppt_w/2"/>
                                          </p:val>
                                        </p:tav>
                                        <p:tav tm="100000">
                                          <p:val>
                                            <p:strVal val="#ppt_x"/>
                                          </p:val>
                                        </p:tav>
                                      </p:tavLst>
                                    </p:anim>
                                    <p:anim calcmode="lin" valueType="num">
                                      <p:cBhvr additive="base">
                                        <p:cTn id="19" dur="500" fill="hold"/>
                                        <p:tgtEl>
                                          <p:spTgt spid="10854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animBg="1" autoUpdateAnimBg="0"/>
      <p:bldP spid="10854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title"/>
          </p:nvPr>
        </p:nvSpPr>
        <p:spPr>
          <a:xfrm>
            <a:off x="304800" y="152400"/>
            <a:ext cx="7010400" cy="2286000"/>
          </a:xfrm>
        </p:spPr>
        <p:style>
          <a:lnRef idx="1">
            <a:schemeClr val="accent3"/>
          </a:lnRef>
          <a:fillRef idx="2">
            <a:schemeClr val="accent3"/>
          </a:fillRef>
          <a:effectRef idx="1">
            <a:schemeClr val="accent3"/>
          </a:effectRef>
          <a:fontRef idx="minor">
            <a:schemeClr val="dk1"/>
          </a:fontRef>
        </p:style>
        <p:txBody>
          <a:bodyPr lIns="90488" tIns="44450" rIns="90488" bIns="44450"/>
          <a:lstStyle/>
          <a:p>
            <a:pPr algn="l" eaLnBrk="1" hangingPunct="1">
              <a:defRPr/>
            </a:pPr>
            <a:r>
              <a:rPr lang="fr-FR" sz="3200" b="1" smtClean="0">
                <a:solidFill>
                  <a:srgbClr val="1704E8"/>
                </a:solidFill>
                <a:latin typeface="Charcoal" charset="0"/>
                <a:ea typeface="ＭＳ Ｐゴシック" pitchFamily="-110" charset="-128"/>
                <a:cs typeface="ＭＳ Ｐゴシック" pitchFamily="-110" charset="-128"/>
              </a:rPr>
              <a:t>(5) Le déroulement  du conseil de classe  : </a:t>
            </a:r>
            <a:br>
              <a:rPr lang="fr-FR" sz="3200" b="1" smtClean="0">
                <a:solidFill>
                  <a:srgbClr val="1704E8"/>
                </a:solidFill>
                <a:latin typeface="Charcoal" charset="0"/>
                <a:ea typeface="ＭＳ Ｐゴシック" pitchFamily="-110" charset="-128"/>
                <a:cs typeface="ＭＳ Ｐゴシック" pitchFamily="-110" charset="-128"/>
              </a:rPr>
            </a:br>
            <a:r>
              <a:rPr lang="fr-FR" sz="3200" b="1" smtClean="0">
                <a:solidFill>
                  <a:srgbClr val="FF0000"/>
                </a:solidFill>
                <a:latin typeface="Charcoal" charset="0"/>
                <a:ea typeface="ＭＳ Ｐゴシック" pitchFamily="-110" charset="-128"/>
                <a:cs typeface="ＭＳ Ｐゴシック" pitchFamily="-110" charset="-128"/>
              </a:rPr>
              <a:t>1. </a:t>
            </a:r>
            <a:r>
              <a:rPr lang="fr-FR" sz="3200" b="1" smtClean="0">
                <a:solidFill>
                  <a:srgbClr val="FF0000"/>
                </a:solidFill>
                <a:ea typeface="ＭＳ Ｐゴシック" pitchFamily="-110" charset="-128"/>
                <a:cs typeface="ＭＳ Ｐゴシック" pitchFamily="-110" charset="-128"/>
              </a:rPr>
              <a:t>= </a:t>
            </a:r>
            <a:r>
              <a:rPr lang="fr-FR" sz="2800" b="1" smtClean="0">
                <a:solidFill>
                  <a:srgbClr val="FF0000"/>
                </a:solidFill>
                <a:ea typeface="ＭＳ Ｐゴシック" pitchFamily="-110" charset="-128"/>
                <a:cs typeface="ＭＳ Ｐゴシック" pitchFamily="-110" charset="-128"/>
              </a:rPr>
              <a:t>la « météo » de la classe : synthèse des résultats, niveau, ambiance, vie de classe</a:t>
            </a:r>
            <a:endParaRPr lang="fr-FR" sz="2800" b="1" smtClean="0">
              <a:solidFill>
                <a:srgbClr val="FF0000"/>
              </a:solidFill>
              <a:latin typeface="Charcoal" charset="0"/>
              <a:ea typeface="ＭＳ Ｐゴシック" pitchFamily="-110" charset="-128"/>
              <a:cs typeface="ＭＳ Ｐゴシック" pitchFamily="-110" charset="-128"/>
            </a:endParaRPr>
          </a:p>
        </p:txBody>
      </p:sp>
      <p:pic>
        <p:nvPicPr>
          <p:cNvPr id="108548" name="Picture 4"/>
          <p:cNvPicPr>
            <a:picLocks noChangeArrowheads="1"/>
          </p:cNvPicPr>
          <p:nvPr/>
        </p:nvPicPr>
        <p:blipFill>
          <a:blip r:embed="rId3"/>
          <a:srcRect/>
          <a:stretch>
            <a:fillRect/>
          </a:stretch>
        </p:blipFill>
        <p:spPr bwMode="auto">
          <a:xfrm>
            <a:off x="7251700" y="152400"/>
            <a:ext cx="1600200" cy="1600200"/>
          </a:xfrm>
          <a:prstGeom prst="rect">
            <a:avLst/>
          </a:prstGeom>
          <a:noFill/>
          <a:ln w="12700">
            <a:noFill/>
            <a:miter lim="800000"/>
            <a:headEnd/>
            <a:tailEnd/>
          </a:ln>
        </p:spPr>
      </p:pic>
      <p:sp>
        <p:nvSpPr>
          <p:cNvPr id="108549" name="Rectangle 5"/>
          <p:cNvSpPr>
            <a:spLocks noChangeArrowheads="1"/>
          </p:cNvSpPr>
          <p:nvPr/>
        </p:nvSpPr>
        <p:spPr bwMode="auto">
          <a:xfrm>
            <a:off x="304800" y="2895600"/>
            <a:ext cx="8458200" cy="36576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lIns="90488" tIns="44450" rIns="90488" bIns="44450">
            <a:prstTxWarp prst="textNoShape">
              <a:avLst/>
            </a:prstTxWarp>
          </a:bodyPr>
          <a:lstStyle/>
          <a:p>
            <a:pPr>
              <a:defRPr/>
            </a:pPr>
            <a:r>
              <a:rPr lang="fr-FR" sz="2000">
                <a:solidFill>
                  <a:srgbClr val="000000"/>
                </a:solidFill>
              </a:rPr>
              <a:t>- Le professeur principal fait la synthèse des résultats de la classe. Chaque professeur intervient dans sa discipline pour un complément d'information ;</a:t>
            </a:r>
          </a:p>
          <a:p>
            <a:pPr>
              <a:defRPr/>
            </a:pPr>
            <a:r>
              <a:rPr lang="fr-FR" sz="2000">
                <a:solidFill>
                  <a:srgbClr val="000000"/>
                </a:solidFill>
              </a:rPr>
              <a:t>- le CPE fait le point sur la situation relative à l'absentéisme ou à la vie scolaire ;</a:t>
            </a:r>
          </a:p>
          <a:p>
            <a:pPr>
              <a:defRPr/>
            </a:pPr>
            <a:r>
              <a:rPr lang="fr-FR" sz="2000">
                <a:solidFill>
                  <a:srgbClr val="000000"/>
                </a:solidFill>
              </a:rPr>
              <a:t>- intervention des délégués-élèves puis des délégués-parents sur </a:t>
            </a:r>
            <a:r>
              <a:rPr lang="fr-FR" sz="2000" u="sng">
                <a:solidFill>
                  <a:srgbClr val="000000"/>
                </a:solidFill>
              </a:rPr>
              <a:t>tous les aspects de la vie de la classe.</a:t>
            </a:r>
            <a:br>
              <a:rPr lang="fr-FR" sz="2000" u="sng">
                <a:solidFill>
                  <a:srgbClr val="000000"/>
                </a:solidFill>
              </a:rPr>
            </a:br>
            <a:endParaRPr lang="fr-FR" sz="2000" u="sng">
              <a:solidFill>
                <a:srgbClr val="000000"/>
              </a:solidFill>
            </a:endParaRPr>
          </a:p>
          <a:p>
            <a:pPr>
              <a:defRPr/>
            </a:pPr>
            <a:r>
              <a:rPr lang="fr-FR" sz="2000">
                <a:solidFill>
                  <a:srgbClr val="000000"/>
                </a:solidFill>
              </a:rPr>
              <a:t>En aucun cas, le conseil de classe n'a à évoquer des problèmes ou des situations mettant en cause élèves, parents, etc. dans leur personne. </a:t>
            </a:r>
          </a:p>
          <a:p>
            <a:pPr>
              <a:defRPr/>
            </a:pPr>
            <a:r>
              <a:rPr lang="fr-FR" sz="2000">
                <a:solidFill>
                  <a:srgbClr val="FF0000"/>
                </a:solidFill>
              </a:rPr>
              <a:t>Les membres du conseil sont tenus à un devoir de réserve. </a:t>
            </a:r>
            <a:r>
              <a:rPr lang="fr-FR" sz="2000">
                <a:solidFill>
                  <a:srgbClr val="000000"/>
                </a:solidFill>
              </a:rPr>
              <a:t>Il est rappelé à  l'ensemble des participants </a:t>
            </a:r>
            <a:r>
              <a:rPr lang="fr-FR" sz="2000">
                <a:solidFill>
                  <a:srgbClr val="FF0000"/>
                </a:solidFill>
              </a:rPr>
              <a:t>la confidentialité des débats </a:t>
            </a:r>
            <a:r>
              <a:rPr lang="fr-FR" sz="2000">
                <a:solidFill>
                  <a:srgbClr val="000000"/>
                </a:solidFill>
              </a:rPr>
              <a:t>et la teneur de ce qui peut être rapporté à l'extérieur de manière générale et individuelle. </a:t>
            </a:r>
          </a:p>
          <a:p>
            <a:pPr>
              <a:defRPr/>
            </a:pPr>
            <a:r>
              <a:rPr lang="fr-FR" sz="2000">
                <a:solidFill>
                  <a:srgbClr val="000000"/>
                </a:solidFill>
              </a:rPr>
              <a:t> </a:t>
            </a:r>
          </a:p>
          <a:p>
            <a:pPr marL="1244600" lvl="1" indent="-285750" eaLnBrk="1" hangingPunct="1">
              <a:spcBef>
                <a:spcPct val="20000"/>
              </a:spcBef>
              <a:defRPr/>
            </a:pPr>
            <a:endParaRPr lang="fr-FR" sz="1600">
              <a:solidFill>
                <a:srgbClr val="000000"/>
              </a:solidFill>
              <a:latin typeface="Times" pitchFamily="-110" charset="0"/>
              <a:ea typeface="ＭＳ Ｐゴシック" pitchFamily="-110" charset="-128"/>
              <a:cs typeface="ＭＳ Ｐゴシック" pitchFamily="-110" charset="-128"/>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108548"/>
                                        </p:tgtEl>
                                        <p:attrNameLst>
                                          <p:attrName>style.visibility</p:attrName>
                                        </p:attrNameLst>
                                      </p:cBhvr>
                                      <p:to>
                                        <p:strVal val="visible"/>
                                      </p:to>
                                    </p:set>
                                    <p:anim calcmode="lin" valueType="num">
                                      <p:cBhvr>
                                        <p:cTn id="7" dur="1000" fill="hold"/>
                                        <p:tgtEl>
                                          <p:spTgt spid="108548"/>
                                        </p:tgtEl>
                                        <p:attrNameLst>
                                          <p:attrName>ppt_w</p:attrName>
                                        </p:attrNameLst>
                                      </p:cBhvr>
                                      <p:tavLst>
                                        <p:tav tm="0">
                                          <p:val>
                                            <p:fltVal val="0"/>
                                          </p:val>
                                        </p:tav>
                                        <p:tav tm="100000">
                                          <p:val>
                                            <p:strVal val="#ppt_w"/>
                                          </p:val>
                                        </p:tav>
                                      </p:tavLst>
                                    </p:anim>
                                    <p:anim calcmode="lin" valueType="num">
                                      <p:cBhvr>
                                        <p:cTn id="8" dur="1000" fill="hold"/>
                                        <p:tgtEl>
                                          <p:spTgt spid="108548"/>
                                        </p:tgtEl>
                                        <p:attrNameLst>
                                          <p:attrName>ppt_h</p:attrName>
                                        </p:attrNameLst>
                                      </p:cBhvr>
                                      <p:tavLst>
                                        <p:tav tm="0">
                                          <p:val>
                                            <p:fltVal val="0"/>
                                          </p:val>
                                        </p:tav>
                                        <p:tav tm="100000">
                                          <p:val>
                                            <p:strVal val="#ppt_h"/>
                                          </p:val>
                                        </p:tav>
                                      </p:tavLst>
                                    </p:anim>
                                    <p:anim calcmode="lin" valueType="num">
                                      <p:cBhvr>
                                        <p:cTn id="9" dur="1000" fill="hold"/>
                                        <p:tgtEl>
                                          <p:spTgt spid="10854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08548"/>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4" presetClass="entr" presetSubtype="16" fill="hold" grpId="0" nodeType="afterEffect">
                                  <p:stCondLst>
                                    <p:cond delay="0"/>
                                  </p:stCondLst>
                                  <p:childTnLst>
                                    <p:set>
                                      <p:cBhvr>
                                        <p:cTn id="13" dur="1" fill="hold">
                                          <p:stCondLst>
                                            <p:cond delay="0"/>
                                          </p:stCondLst>
                                        </p:cTn>
                                        <p:tgtEl>
                                          <p:spTgt spid="108547"/>
                                        </p:tgtEl>
                                        <p:attrNameLst>
                                          <p:attrName>style.visibility</p:attrName>
                                        </p:attrNameLst>
                                      </p:cBhvr>
                                      <p:to>
                                        <p:strVal val="visible"/>
                                      </p:to>
                                    </p:set>
                                    <p:animEffect transition="in" filter="box(in)">
                                      <p:cBhvr>
                                        <p:cTn id="14" dur="500"/>
                                        <p:tgtEl>
                                          <p:spTgt spid="108547"/>
                                        </p:tgtEl>
                                      </p:cBhvr>
                                    </p:animEffect>
                                  </p:childTnLst>
                                </p:cTn>
                              </p:par>
                            </p:childTnLst>
                          </p:cTn>
                        </p:par>
                        <p:par>
                          <p:cTn id="15" fill="hold">
                            <p:stCondLst>
                              <p:cond delay="1500"/>
                            </p:stCondLst>
                            <p:childTnLst>
                              <p:par>
                                <p:cTn id="16" presetID="2" presetClass="entr" presetSubtype="8" accel="50000" decel="50000" fill="hold" grpId="0" nodeType="afterEffect">
                                  <p:stCondLst>
                                    <p:cond delay="0"/>
                                  </p:stCondLst>
                                  <p:childTnLst>
                                    <p:set>
                                      <p:cBhvr>
                                        <p:cTn id="17" dur="1" fill="hold">
                                          <p:stCondLst>
                                            <p:cond delay="0"/>
                                          </p:stCondLst>
                                        </p:cTn>
                                        <p:tgtEl>
                                          <p:spTgt spid="108549"/>
                                        </p:tgtEl>
                                        <p:attrNameLst>
                                          <p:attrName>style.visibility</p:attrName>
                                        </p:attrNameLst>
                                      </p:cBhvr>
                                      <p:to>
                                        <p:strVal val="visible"/>
                                      </p:to>
                                    </p:set>
                                    <p:anim calcmode="lin" valueType="num">
                                      <p:cBhvr additive="base">
                                        <p:cTn id="18" dur="500" fill="hold"/>
                                        <p:tgtEl>
                                          <p:spTgt spid="108549"/>
                                        </p:tgtEl>
                                        <p:attrNameLst>
                                          <p:attrName>ppt_x</p:attrName>
                                        </p:attrNameLst>
                                      </p:cBhvr>
                                      <p:tavLst>
                                        <p:tav tm="0">
                                          <p:val>
                                            <p:strVal val="0-#ppt_w/2"/>
                                          </p:val>
                                        </p:tav>
                                        <p:tav tm="100000">
                                          <p:val>
                                            <p:strVal val="#ppt_x"/>
                                          </p:val>
                                        </p:tav>
                                      </p:tavLst>
                                    </p:anim>
                                    <p:anim calcmode="lin" valueType="num">
                                      <p:cBhvr additive="base">
                                        <p:cTn id="19" dur="500" fill="hold"/>
                                        <p:tgtEl>
                                          <p:spTgt spid="10854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animBg="1" autoUpdateAnimBg="0"/>
      <p:bldP spid="10854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title"/>
          </p:nvPr>
        </p:nvSpPr>
        <p:spPr>
          <a:xfrm>
            <a:off x="0" y="152400"/>
            <a:ext cx="7010400" cy="1295400"/>
          </a:xfrm>
        </p:spPr>
        <p:style>
          <a:lnRef idx="1">
            <a:schemeClr val="accent3"/>
          </a:lnRef>
          <a:fillRef idx="2">
            <a:schemeClr val="accent3"/>
          </a:fillRef>
          <a:effectRef idx="1">
            <a:schemeClr val="accent3"/>
          </a:effectRef>
          <a:fontRef idx="minor">
            <a:schemeClr val="dk1"/>
          </a:fontRef>
        </p:style>
        <p:txBody>
          <a:bodyPr lIns="90488" tIns="44450" rIns="90488" bIns="44450"/>
          <a:lstStyle/>
          <a:p>
            <a:pPr algn="l" eaLnBrk="1" hangingPunct="1">
              <a:defRPr/>
            </a:pPr>
            <a:r>
              <a:rPr lang="fr-FR" sz="3200" b="1" smtClean="0">
                <a:solidFill>
                  <a:srgbClr val="1704E8"/>
                </a:solidFill>
                <a:latin typeface="Charcoal" charset="0"/>
                <a:ea typeface="ＭＳ Ｐゴシック" pitchFamily="-110" charset="-128"/>
                <a:cs typeface="ＭＳ Ｐゴシック" pitchFamily="-110" charset="-128"/>
              </a:rPr>
              <a:t>(6) Le déroulement  du conseil de classe  : </a:t>
            </a:r>
            <a:r>
              <a:rPr lang="fr-FR" sz="3200" b="1" smtClean="0">
                <a:solidFill>
                  <a:srgbClr val="FF0000"/>
                </a:solidFill>
                <a:latin typeface="Charcoal" charset="0"/>
                <a:ea typeface="ＭＳ Ｐゴシック" pitchFamily="-110" charset="-128"/>
                <a:cs typeface="ＭＳ Ｐゴシック" pitchFamily="-110" charset="-128"/>
              </a:rPr>
              <a:t>2. </a:t>
            </a:r>
            <a:r>
              <a:rPr lang="fr-FR" sz="3200" b="1" smtClean="0">
                <a:solidFill>
                  <a:srgbClr val="FF0000"/>
                </a:solidFill>
                <a:ea typeface="ＭＳ Ｐゴシック" pitchFamily="-110" charset="-128"/>
                <a:cs typeface="ＭＳ Ｐゴシック" pitchFamily="-110" charset="-128"/>
              </a:rPr>
              <a:t>Examen des cas individuels</a:t>
            </a:r>
            <a:endParaRPr lang="fr-FR" sz="3200" b="1" smtClean="0">
              <a:solidFill>
                <a:srgbClr val="FF0000"/>
              </a:solidFill>
              <a:latin typeface="Charcoal" charset="0"/>
              <a:ea typeface="ＭＳ Ｐゴシック" pitchFamily="-110" charset="-128"/>
              <a:cs typeface="ＭＳ Ｐゴシック" pitchFamily="-110" charset="-128"/>
            </a:endParaRPr>
          </a:p>
        </p:txBody>
      </p:sp>
      <p:pic>
        <p:nvPicPr>
          <p:cNvPr id="108548" name="Picture 4"/>
          <p:cNvPicPr>
            <a:picLocks noChangeArrowheads="1"/>
          </p:cNvPicPr>
          <p:nvPr/>
        </p:nvPicPr>
        <p:blipFill>
          <a:blip r:embed="rId3"/>
          <a:srcRect/>
          <a:stretch>
            <a:fillRect/>
          </a:stretch>
        </p:blipFill>
        <p:spPr bwMode="auto">
          <a:xfrm>
            <a:off x="7251700" y="152400"/>
            <a:ext cx="1600200" cy="1600200"/>
          </a:xfrm>
          <a:prstGeom prst="rect">
            <a:avLst/>
          </a:prstGeom>
          <a:noFill/>
          <a:ln w="12700">
            <a:noFill/>
            <a:miter lim="800000"/>
            <a:headEnd/>
            <a:tailEnd/>
          </a:ln>
        </p:spPr>
      </p:pic>
      <p:sp>
        <p:nvSpPr>
          <p:cNvPr id="108549" name="Rectangle 5"/>
          <p:cNvSpPr>
            <a:spLocks noChangeArrowheads="1"/>
          </p:cNvSpPr>
          <p:nvPr/>
        </p:nvSpPr>
        <p:spPr bwMode="auto">
          <a:xfrm>
            <a:off x="0" y="1828800"/>
            <a:ext cx="9144000" cy="50292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lIns="90488" tIns="44450" rIns="90488" bIns="44450">
            <a:prstTxWarp prst="textNoShape">
              <a:avLst/>
            </a:prstTxWarp>
          </a:bodyPr>
          <a:lstStyle/>
          <a:p>
            <a:pPr>
              <a:defRPr/>
            </a:pPr>
            <a:r>
              <a:rPr lang="fr-FR" sz="2000">
                <a:solidFill>
                  <a:srgbClr val="000000"/>
                </a:solidFill>
              </a:rPr>
              <a:t>L'examen des cas individuels peut se faire dans un ordre différent que celui de l'ordre alphabétique, en regroupant les élèves suivant d'autres critères. </a:t>
            </a:r>
          </a:p>
          <a:p>
            <a:pPr>
              <a:defRPr/>
            </a:pPr>
            <a:endParaRPr lang="fr-FR" sz="2000">
              <a:solidFill>
                <a:srgbClr val="000000"/>
              </a:solidFill>
            </a:endParaRPr>
          </a:p>
          <a:p>
            <a:pPr>
              <a:defRPr/>
            </a:pPr>
            <a:r>
              <a:rPr lang="fr-FR" sz="2000">
                <a:solidFill>
                  <a:srgbClr val="000000"/>
                </a:solidFill>
              </a:rPr>
              <a:t>Pour chaque élève, il s'agira de connaître dans les grandes lignes, ses points forts, ses points faibles, ses potentialités et son niveau d'acquisition des compétences attendues pour la classe concernée. </a:t>
            </a:r>
          </a:p>
          <a:p>
            <a:pPr>
              <a:defRPr/>
            </a:pPr>
            <a:r>
              <a:rPr lang="fr-FR" sz="2000">
                <a:solidFill>
                  <a:srgbClr val="000000"/>
                </a:solidFill>
              </a:rPr>
              <a:t>Chaque fois que possible, on s'attachera à valoriser les compétences acquises, même lorsqu'elles sont modestes.  </a:t>
            </a:r>
          </a:p>
          <a:p>
            <a:pPr>
              <a:defRPr/>
            </a:pPr>
            <a:endParaRPr lang="fr-FR" sz="2000">
              <a:solidFill>
                <a:srgbClr val="000000"/>
              </a:solidFill>
            </a:endParaRPr>
          </a:p>
          <a:p>
            <a:pPr>
              <a:defRPr/>
            </a:pPr>
            <a:r>
              <a:rPr lang="fr-FR" sz="2000" b="1">
                <a:solidFill>
                  <a:srgbClr val="FF0000"/>
                </a:solidFill>
              </a:rPr>
              <a:t>Lors des paliers d'orientation, </a:t>
            </a:r>
            <a:r>
              <a:rPr lang="fr-FR" sz="2000">
                <a:solidFill>
                  <a:srgbClr val="000000"/>
                </a:solidFill>
              </a:rPr>
              <a:t>le conseil de classe émet une proposition mais c'est le chef d'établissement qui prend la décision d'orientation. En cas de désaccord avec la famille, il la reçoit en entretien. Si le désaccord persiste, la famille peut faire appel devant la commission d’appel.</a:t>
            </a:r>
            <a:endParaRPr lang="fr-FR" sz="1600">
              <a:solidFill>
                <a:srgbClr val="000000"/>
              </a:solidFill>
              <a:latin typeface="Times" pitchFamily="-110" charset="0"/>
              <a:ea typeface="ＭＳ Ｐゴシック" pitchFamily="-110" charset="-128"/>
              <a:cs typeface="ＭＳ Ｐゴシック" pitchFamily="-110" charset="-128"/>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108548"/>
                                        </p:tgtEl>
                                        <p:attrNameLst>
                                          <p:attrName>style.visibility</p:attrName>
                                        </p:attrNameLst>
                                      </p:cBhvr>
                                      <p:to>
                                        <p:strVal val="visible"/>
                                      </p:to>
                                    </p:set>
                                    <p:anim calcmode="lin" valueType="num">
                                      <p:cBhvr>
                                        <p:cTn id="7" dur="1000" fill="hold"/>
                                        <p:tgtEl>
                                          <p:spTgt spid="108548"/>
                                        </p:tgtEl>
                                        <p:attrNameLst>
                                          <p:attrName>ppt_w</p:attrName>
                                        </p:attrNameLst>
                                      </p:cBhvr>
                                      <p:tavLst>
                                        <p:tav tm="0">
                                          <p:val>
                                            <p:fltVal val="0"/>
                                          </p:val>
                                        </p:tav>
                                        <p:tav tm="100000">
                                          <p:val>
                                            <p:strVal val="#ppt_w"/>
                                          </p:val>
                                        </p:tav>
                                      </p:tavLst>
                                    </p:anim>
                                    <p:anim calcmode="lin" valueType="num">
                                      <p:cBhvr>
                                        <p:cTn id="8" dur="1000" fill="hold"/>
                                        <p:tgtEl>
                                          <p:spTgt spid="108548"/>
                                        </p:tgtEl>
                                        <p:attrNameLst>
                                          <p:attrName>ppt_h</p:attrName>
                                        </p:attrNameLst>
                                      </p:cBhvr>
                                      <p:tavLst>
                                        <p:tav tm="0">
                                          <p:val>
                                            <p:fltVal val="0"/>
                                          </p:val>
                                        </p:tav>
                                        <p:tav tm="100000">
                                          <p:val>
                                            <p:strVal val="#ppt_h"/>
                                          </p:val>
                                        </p:tav>
                                      </p:tavLst>
                                    </p:anim>
                                    <p:anim calcmode="lin" valueType="num">
                                      <p:cBhvr>
                                        <p:cTn id="9" dur="1000" fill="hold"/>
                                        <p:tgtEl>
                                          <p:spTgt spid="10854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08548"/>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4" presetClass="entr" presetSubtype="16" fill="hold" grpId="0" nodeType="afterEffect">
                                  <p:stCondLst>
                                    <p:cond delay="0"/>
                                  </p:stCondLst>
                                  <p:childTnLst>
                                    <p:set>
                                      <p:cBhvr>
                                        <p:cTn id="13" dur="1" fill="hold">
                                          <p:stCondLst>
                                            <p:cond delay="0"/>
                                          </p:stCondLst>
                                        </p:cTn>
                                        <p:tgtEl>
                                          <p:spTgt spid="108547"/>
                                        </p:tgtEl>
                                        <p:attrNameLst>
                                          <p:attrName>style.visibility</p:attrName>
                                        </p:attrNameLst>
                                      </p:cBhvr>
                                      <p:to>
                                        <p:strVal val="visible"/>
                                      </p:to>
                                    </p:set>
                                    <p:animEffect transition="in" filter="box(in)">
                                      <p:cBhvr>
                                        <p:cTn id="14" dur="500"/>
                                        <p:tgtEl>
                                          <p:spTgt spid="108547"/>
                                        </p:tgtEl>
                                      </p:cBhvr>
                                    </p:animEffect>
                                  </p:childTnLst>
                                </p:cTn>
                              </p:par>
                            </p:childTnLst>
                          </p:cTn>
                        </p:par>
                        <p:par>
                          <p:cTn id="15" fill="hold">
                            <p:stCondLst>
                              <p:cond delay="1500"/>
                            </p:stCondLst>
                            <p:childTnLst>
                              <p:par>
                                <p:cTn id="16" presetID="2" presetClass="entr" presetSubtype="8" accel="50000" decel="50000" fill="hold" grpId="0" nodeType="afterEffect">
                                  <p:stCondLst>
                                    <p:cond delay="0"/>
                                  </p:stCondLst>
                                  <p:childTnLst>
                                    <p:set>
                                      <p:cBhvr>
                                        <p:cTn id="17" dur="1" fill="hold">
                                          <p:stCondLst>
                                            <p:cond delay="0"/>
                                          </p:stCondLst>
                                        </p:cTn>
                                        <p:tgtEl>
                                          <p:spTgt spid="108549"/>
                                        </p:tgtEl>
                                        <p:attrNameLst>
                                          <p:attrName>style.visibility</p:attrName>
                                        </p:attrNameLst>
                                      </p:cBhvr>
                                      <p:to>
                                        <p:strVal val="visible"/>
                                      </p:to>
                                    </p:set>
                                    <p:anim calcmode="lin" valueType="num">
                                      <p:cBhvr additive="base">
                                        <p:cTn id="18" dur="500" fill="hold"/>
                                        <p:tgtEl>
                                          <p:spTgt spid="108549"/>
                                        </p:tgtEl>
                                        <p:attrNameLst>
                                          <p:attrName>ppt_x</p:attrName>
                                        </p:attrNameLst>
                                      </p:cBhvr>
                                      <p:tavLst>
                                        <p:tav tm="0">
                                          <p:val>
                                            <p:strVal val="0-#ppt_w/2"/>
                                          </p:val>
                                        </p:tav>
                                        <p:tav tm="100000">
                                          <p:val>
                                            <p:strVal val="#ppt_x"/>
                                          </p:val>
                                        </p:tav>
                                      </p:tavLst>
                                    </p:anim>
                                    <p:anim calcmode="lin" valueType="num">
                                      <p:cBhvr additive="base">
                                        <p:cTn id="19" dur="500" fill="hold"/>
                                        <p:tgtEl>
                                          <p:spTgt spid="10854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animBg="1" autoUpdateAnimBg="0"/>
      <p:bldP spid="10854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title"/>
          </p:nvPr>
        </p:nvSpPr>
        <p:spPr>
          <a:xfrm>
            <a:off x="0" y="2057400"/>
            <a:ext cx="9144000" cy="838200"/>
          </a:xfrm>
        </p:spPr>
        <p:style>
          <a:lnRef idx="1">
            <a:schemeClr val="accent3"/>
          </a:lnRef>
          <a:fillRef idx="2">
            <a:schemeClr val="accent3"/>
          </a:fillRef>
          <a:effectRef idx="1">
            <a:schemeClr val="accent3"/>
          </a:effectRef>
          <a:fontRef idx="minor">
            <a:schemeClr val="dk1"/>
          </a:fontRef>
        </p:style>
        <p:txBody>
          <a:bodyPr lIns="90488" tIns="44450" rIns="90488" bIns="44450">
            <a:normAutofit fontScale="90000"/>
          </a:bodyPr>
          <a:lstStyle/>
          <a:p>
            <a:pPr algn="l" eaLnBrk="1" hangingPunct="1">
              <a:defRPr/>
            </a:pPr>
            <a:r>
              <a:rPr lang="fr-FR" sz="3200" b="1" smtClean="0">
                <a:solidFill>
                  <a:srgbClr val="FF0000"/>
                </a:solidFill>
                <a:latin typeface="Times" pitchFamily="-110" charset="0"/>
                <a:ea typeface="ＭＳ Ｐゴシック" pitchFamily="-110" charset="-128"/>
                <a:cs typeface="ＭＳ Ｐゴシック" pitchFamily="-110" charset="-128"/>
              </a:rPr>
              <a:t>Pendant le conseil: </a:t>
            </a:r>
            <a:r>
              <a:rPr lang="fr-FR" sz="2400" smtClean="0">
                <a:solidFill>
                  <a:srgbClr val="000000"/>
                </a:solidFill>
                <a:ea typeface="ＭＳ Ｐゴシック" pitchFamily="-110" charset="-128"/>
                <a:cs typeface="ＭＳ Ｐゴシック" pitchFamily="-110" charset="-128"/>
              </a:rPr>
              <a:t>Les interventions du parent délégué peuvent porter sur:</a:t>
            </a:r>
            <a:endParaRPr lang="fr-FR" sz="2400" b="1" smtClean="0">
              <a:solidFill>
                <a:srgbClr val="1704E8"/>
              </a:solidFill>
              <a:ea typeface="ＭＳ Ｐゴシック" pitchFamily="-110" charset="-128"/>
              <a:cs typeface="ＭＳ Ｐゴシック" pitchFamily="-110" charset="-128"/>
            </a:endParaRPr>
          </a:p>
        </p:txBody>
      </p:sp>
      <p:pic>
        <p:nvPicPr>
          <p:cNvPr id="108548" name="Picture 4"/>
          <p:cNvPicPr>
            <a:picLocks noChangeArrowheads="1"/>
          </p:cNvPicPr>
          <p:nvPr/>
        </p:nvPicPr>
        <p:blipFill>
          <a:blip r:embed="rId3"/>
          <a:srcRect/>
          <a:stretch>
            <a:fillRect/>
          </a:stretch>
        </p:blipFill>
        <p:spPr bwMode="auto">
          <a:xfrm>
            <a:off x="7251700" y="152400"/>
            <a:ext cx="1600200" cy="1600200"/>
          </a:xfrm>
          <a:prstGeom prst="rect">
            <a:avLst/>
          </a:prstGeom>
          <a:noFill/>
          <a:ln w="12700">
            <a:noFill/>
            <a:miter lim="800000"/>
            <a:headEnd/>
            <a:tailEnd/>
          </a:ln>
        </p:spPr>
      </p:pic>
      <p:sp>
        <p:nvSpPr>
          <p:cNvPr id="108549" name="Rectangle 5"/>
          <p:cNvSpPr>
            <a:spLocks noChangeArrowheads="1"/>
          </p:cNvSpPr>
          <p:nvPr/>
        </p:nvSpPr>
        <p:spPr bwMode="auto">
          <a:xfrm>
            <a:off x="0" y="3200400"/>
            <a:ext cx="9144000" cy="36576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lIns="90488" tIns="44450" rIns="90488" bIns="44450">
            <a:prstTxWarp prst="textNoShape">
              <a:avLst/>
            </a:prstTxWarp>
          </a:bodyPr>
          <a:lstStyle/>
          <a:p>
            <a:pPr>
              <a:buFontTx/>
              <a:buChar char="-"/>
              <a:defRPr/>
            </a:pPr>
            <a:r>
              <a:rPr lang="fr-FR" sz="1800" b="1">
                <a:solidFill>
                  <a:srgbClr val="000000"/>
                </a:solidFill>
              </a:rPr>
              <a:t>les observations présentées par le représentant de l'équipe pédagogique en début de séance.</a:t>
            </a:r>
          </a:p>
          <a:p>
            <a:pPr>
              <a:buFontTx/>
              <a:buChar char="-"/>
              <a:defRPr/>
            </a:pPr>
            <a:r>
              <a:rPr lang="fr-FR" sz="1800" b="1">
                <a:solidFill>
                  <a:srgbClr val="000000"/>
                </a:solidFill>
              </a:rPr>
              <a:t> tout autre sujet préoccupant les familles: climat de la classe, discipline, emploi du temps, travail en classe, notations pas toujours compréhensibles, travail à la maison, examen de fin d'année, orientation et débouchés</a:t>
            </a:r>
            <a:r>
              <a:rPr lang="fr-FR" sz="1600">
                <a:solidFill>
                  <a:srgbClr val="000000"/>
                </a:solidFill>
              </a:rPr>
              <a:t>, </a:t>
            </a:r>
          </a:p>
          <a:p>
            <a:pPr>
              <a:defRPr/>
            </a:pPr>
            <a:r>
              <a:rPr lang="fr-FR" sz="1600">
                <a:solidFill>
                  <a:srgbClr val="000000"/>
                </a:solidFill>
              </a:rPr>
              <a:t>Veiller, sur les cas individuels, à ce qu’aucune information susceptible d’éclairer le comportement d’un élève n’ait été négligée.</a:t>
            </a:r>
          </a:p>
          <a:p>
            <a:pPr>
              <a:defRPr/>
            </a:pPr>
            <a:r>
              <a:rPr lang="fr-FR" sz="1600" b="1">
                <a:solidFill>
                  <a:srgbClr val="FF0000"/>
                </a:solidFill>
              </a:rPr>
              <a:t>- Si vous constatez des moyennes de classe basses, il faut vous en étonner ! Toute une classe ne peut pas être mauvaise ! </a:t>
            </a:r>
            <a:r>
              <a:rPr lang="fr-FR" sz="1600">
                <a:solidFill>
                  <a:srgbClr val="000000"/>
                </a:solidFill>
              </a:rPr>
              <a:t>La FAPEE comme la direction de l’enseignement scolaire soutient la lutte contre la constante macabre (voir notre lettre sur l’évaluation)</a:t>
            </a:r>
          </a:p>
          <a:p>
            <a:pPr>
              <a:defRPr/>
            </a:pPr>
            <a:r>
              <a:rPr lang="fr-FR">
                <a:solidFill>
                  <a:srgbClr val="FF0000"/>
                </a:solidFill>
              </a:rPr>
              <a:t> </a:t>
            </a:r>
            <a:r>
              <a:rPr lang="fr-FR" b="1">
                <a:solidFill>
                  <a:srgbClr val="FF0000"/>
                </a:solidFill>
              </a:rPr>
              <a:t>Attention à la forme</a:t>
            </a:r>
            <a:endParaRPr lang="fr-FR">
              <a:solidFill>
                <a:srgbClr val="FF0000"/>
              </a:solidFill>
            </a:endParaRPr>
          </a:p>
          <a:p>
            <a:pPr>
              <a:defRPr/>
            </a:pPr>
            <a:r>
              <a:rPr lang="fr-FR" sz="1600">
                <a:solidFill>
                  <a:srgbClr val="000000"/>
                </a:solidFill>
              </a:rPr>
              <a:t>Les délégués veilleront à la forme utilisée au cours de ces interventions: exactitude des informations transmises, courtoisie et respect des enseignants.  En contrepartie, les délégués devront faire respecter leur droit à la parole en tant que membre à part entière du conseil de classe. </a:t>
            </a:r>
            <a:endParaRPr lang="fr-FR" sz="1600">
              <a:solidFill>
                <a:srgbClr val="000000"/>
              </a:solidFill>
              <a:latin typeface="Times" pitchFamily="-110" charset="0"/>
              <a:ea typeface="ＭＳ Ｐゴシック" pitchFamily="-110" charset="-128"/>
              <a:cs typeface="ＭＳ Ｐゴシック" pitchFamily="-110" charset="-128"/>
            </a:endParaRPr>
          </a:p>
        </p:txBody>
      </p:sp>
      <p:sp>
        <p:nvSpPr>
          <p:cNvPr id="12" name="Rectangle 3"/>
          <p:cNvSpPr txBox="1">
            <a:spLocks noChangeArrowheads="1"/>
          </p:cNvSpPr>
          <p:nvPr/>
        </p:nvSpPr>
        <p:spPr bwMode="auto">
          <a:xfrm>
            <a:off x="228600" y="152400"/>
            <a:ext cx="6781800" cy="1752600"/>
          </a:xfrm>
          <a:prstGeom prst="rect">
            <a:avLst/>
          </a:prstGeom>
          <a:ln w="9525" cap="flat" cmpd="sng" algn="ctr">
            <a:solidFill>
              <a:schemeClr val="accent3">
                <a:shade val="95000"/>
                <a:satMod val="105000"/>
              </a:schemeClr>
            </a:solidFill>
            <a:prstDash val="solid"/>
            <a:miter lim="800000"/>
            <a:headEnd/>
            <a:tailEnd/>
          </a:ln>
        </p:spPr>
        <p:style>
          <a:lnRef idx="1">
            <a:schemeClr val="accent3"/>
          </a:lnRef>
          <a:fillRef idx="2">
            <a:schemeClr val="accent3"/>
          </a:fillRef>
          <a:effectRef idx="1">
            <a:schemeClr val="accent3"/>
          </a:effectRef>
          <a:fontRef idx="minor">
            <a:schemeClr val="dk1"/>
          </a:fontRef>
        </p:style>
        <p:txBody>
          <a:bodyPr lIns="90488" tIns="44450" rIns="90488" bIns="44450" anchor="ctr">
            <a:prstTxWarp prst="textNoShape">
              <a:avLst/>
            </a:prstTxWarp>
          </a:bodyPr>
          <a:lstStyle/>
          <a:p>
            <a:pPr eaLnBrk="1" hangingPunct="1">
              <a:defRPr/>
            </a:pPr>
            <a:r>
              <a:rPr lang="fr-FR" sz="3200" b="1">
                <a:solidFill>
                  <a:srgbClr val="1704E8"/>
                </a:solidFill>
                <a:latin typeface="Charcoal" charset="0"/>
                <a:ea typeface="ＭＳ Ｐゴシック" pitchFamily="-110" charset="-128"/>
                <a:cs typeface="ＭＳ Ｐゴシック" pitchFamily="-110" charset="-128"/>
              </a:rPr>
              <a:t>(8) Le rôle du parent délégué :</a:t>
            </a:r>
            <a:br>
              <a:rPr lang="fr-FR" sz="3200" b="1">
                <a:solidFill>
                  <a:srgbClr val="1704E8"/>
                </a:solidFill>
                <a:latin typeface="Charcoal" charset="0"/>
                <a:ea typeface="ＭＳ Ｐゴシック" pitchFamily="-110" charset="-128"/>
                <a:cs typeface="ＭＳ Ｐゴシック" pitchFamily="-110" charset="-128"/>
              </a:rPr>
            </a:br>
            <a:r>
              <a:rPr lang="fr-FR" sz="3200" b="1">
                <a:solidFill>
                  <a:srgbClr val="1704E8"/>
                </a:solidFill>
                <a:latin typeface="Charcoal" charset="0"/>
                <a:ea typeface="ＭＳ Ｐゴシック" pitchFamily="-110" charset="-128"/>
                <a:cs typeface="ＭＳ Ｐゴシック" pitchFamily="-110" charset="-128"/>
              </a:rPr>
              <a:t>Porte –parole des parents au conseil de classe</a:t>
            </a: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108548"/>
                                        </p:tgtEl>
                                        <p:attrNameLst>
                                          <p:attrName>style.visibility</p:attrName>
                                        </p:attrNameLst>
                                      </p:cBhvr>
                                      <p:to>
                                        <p:strVal val="visible"/>
                                      </p:to>
                                    </p:set>
                                    <p:anim calcmode="lin" valueType="num">
                                      <p:cBhvr>
                                        <p:cTn id="7" dur="1000" fill="hold"/>
                                        <p:tgtEl>
                                          <p:spTgt spid="108548"/>
                                        </p:tgtEl>
                                        <p:attrNameLst>
                                          <p:attrName>ppt_w</p:attrName>
                                        </p:attrNameLst>
                                      </p:cBhvr>
                                      <p:tavLst>
                                        <p:tav tm="0">
                                          <p:val>
                                            <p:fltVal val="0"/>
                                          </p:val>
                                        </p:tav>
                                        <p:tav tm="100000">
                                          <p:val>
                                            <p:strVal val="#ppt_w"/>
                                          </p:val>
                                        </p:tav>
                                      </p:tavLst>
                                    </p:anim>
                                    <p:anim calcmode="lin" valueType="num">
                                      <p:cBhvr>
                                        <p:cTn id="8" dur="1000" fill="hold"/>
                                        <p:tgtEl>
                                          <p:spTgt spid="108548"/>
                                        </p:tgtEl>
                                        <p:attrNameLst>
                                          <p:attrName>ppt_h</p:attrName>
                                        </p:attrNameLst>
                                      </p:cBhvr>
                                      <p:tavLst>
                                        <p:tav tm="0">
                                          <p:val>
                                            <p:fltVal val="0"/>
                                          </p:val>
                                        </p:tav>
                                        <p:tav tm="100000">
                                          <p:val>
                                            <p:strVal val="#ppt_h"/>
                                          </p:val>
                                        </p:tav>
                                      </p:tavLst>
                                    </p:anim>
                                    <p:anim calcmode="lin" valueType="num">
                                      <p:cBhvr>
                                        <p:cTn id="9" dur="1000" fill="hold"/>
                                        <p:tgtEl>
                                          <p:spTgt spid="10854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08548"/>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4" presetClass="entr" presetSubtype="16" fill="hold" grpId="0" nodeType="afterEffect">
                                  <p:stCondLst>
                                    <p:cond delay="0"/>
                                  </p:stCondLst>
                                  <p:childTnLst>
                                    <p:set>
                                      <p:cBhvr>
                                        <p:cTn id="13" dur="1" fill="hold">
                                          <p:stCondLst>
                                            <p:cond delay="0"/>
                                          </p:stCondLst>
                                        </p:cTn>
                                        <p:tgtEl>
                                          <p:spTgt spid="108547"/>
                                        </p:tgtEl>
                                        <p:attrNameLst>
                                          <p:attrName>style.visibility</p:attrName>
                                        </p:attrNameLst>
                                      </p:cBhvr>
                                      <p:to>
                                        <p:strVal val="visible"/>
                                      </p:to>
                                    </p:set>
                                    <p:animEffect transition="in" filter="box(in)">
                                      <p:cBhvr>
                                        <p:cTn id="14" dur="500"/>
                                        <p:tgtEl>
                                          <p:spTgt spid="108547"/>
                                        </p:tgtEl>
                                      </p:cBhvr>
                                    </p:animEffect>
                                  </p:childTnLst>
                                </p:cTn>
                              </p:par>
                            </p:childTnLst>
                          </p:cTn>
                        </p:par>
                        <p:par>
                          <p:cTn id="15" fill="hold">
                            <p:stCondLst>
                              <p:cond delay="1500"/>
                            </p:stCondLst>
                            <p:childTnLst>
                              <p:par>
                                <p:cTn id="16" presetID="2" presetClass="entr" presetSubtype="8" accel="50000" decel="50000" fill="hold" grpId="0" nodeType="afterEffect">
                                  <p:stCondLst>
                                    <p:cond delay="0"/>
                                  </p:stCondLst>
                                  <p:childTnLst>
                                    <p:set>
                                      <p:cBhvr>
                                        <p:cTn id="17" dur="1" fill="hold">
                                          <p:stCondLst>
                                            <p:cond delay="0"/>
                                          </p:stCondLst>
                                        </p:cTn>
                                        <p:tgtEl>
                                          <p:spTgt spid="108549"/>
                                        </p:tgtEl>
                                        <p:attrNameLst>
                                          <p:attrName>style.visibility</p:attrName>
                                        </p:attrNameLst>
                                      </p:cBhvr>
                                      <p:to>
                                        <p:strVal val="visible"/>
                                      </p:to>
                                    </p:set>
                                    <p:anim calcmode="lin" valueType="num">
                                      <p:cBhvr additive="base">
                                        <p:cTn id="18" dur="500" fill="hold"/>
                                        <p:tgtEl>
                                          <p:spTgt spid="108549"/>
                                        </p:tgtEl>
                                        <p:attrNameLst>
                                          <p:attrName>ppt_x</p:attrName>
                                        </p:attrNameLst>
                                      </p:cBhvr>
                                      <p:tavLst>
                                        <p:tav tm="0">
                                          <p:val>
                                            <p:strVal val="0-#ppt_w/2"/>
                                          </p:val>
                                        </p:tav>
                                        <p:tav tm="100000">
                                          <p:val>
                                            <p:strVal val="#ppt_x"/>
                                          </p:val>
                                        </p:tav>
                                      </p:tavLst>
                                    </p:anim>
                                    <p:anim calcmode="lin" valueType="num">
                                      <p:cBhvr additive="base">
                                        <p:cTn id="19" dur="500" fill="hold"/>
                                        <p:tgtEl>
                                          <p:spTgt spid="108549"/>
                                        </p:tgtEl>
                                        <p:attrNameLst>
                                          <p:attrName>ppt_y</p:attrName>
                                        </p:attrNameLst>
                                      </p:cBhvr>
                                      <p:tavLst>
                                        <p:tav tm="0">
                                          <p:val>
                                            <p:strVal val="#ppt_y"/>
                                          </p:val>
                                        </p:tav>
                                        <p:tav tm="100000">
                                          <p:val>
                                            <p:strVal val="#ppt_y"/>
                                          </p:val>
                                        </p:tav>
                                      </p:tavLst>
                                    </p:anim>
                                  </p:childTnLst>
                                </p:cTn>
                              </p:par>
                            </p:childTnLst>
                          </p:cTn>
                        </p:par>
                        <p:par>
                          <p:cTn id="20" fill="hold">
                            <p:stCondLst>
                              <p:cond delay="2000"/>
                            </p:stCondLst>
                            <p:childTnLst>
                              <p:par>
                                <p:cTn id="21" presetID="4" presetClass="entr" presetSubtype="16" fill="hold" grpId="0" nodeType="after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box(in)">
                                      <p:cBhvr>
                                        <p:cTn id="2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animBg="1" autoUpdateAnimBg="0"/>
      <p:bldP spid="108549" grpId="0" animBg="1"/>
      <p:bldP spid="12"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title"/>
          </p:nvPr>
        </p:nvSpPr>
        <p:spPr>
          <a:xfrm>
            <a:off x="457200" y="152400"/>
            <a:ext cx="6400800" cy="1066800"/>
          </a:xfrm>
        </p:spPr>
        <p:style>
          <a:lnRef idx="1">
            <a:schemeClr val="accent3"/>
          </a:lnRef>
          <a:fillRef idx="2">
            <a:schemeClr val="accent3"/>
          </a:fillRef>
          <a:effectRef idx="1">
            <a:schemeClr val="accent3"/>
          </a:effectRef>
          <a:fontRef idx="minor">
            <a:schemeClr val="dk1"/>
          </a:fontRef>
        </p:style>
        <p:txBody>
          <a:bodyPr lIns="90488" tIns="44450" rIns="90488" bIns="44450"/>
          <a:lstStyle/>
          <a:p>
            <a:pPr algn="l" eaLnBrk="1" hangingPunct="1">
              <a:defRPr/>
            </a:pPr>
            <a:r>
              <a:rPr lang="fr-FR" sz="3200" b="1" smtClean="0">
                <a:solidFill>
                  <a:srgbClr val="101BE8"/>
                </a:solidFill>
                <a:latin typeface="Times" pitchFamily="-110" charset="0"/>
                <a:ea typeface="ＭＳ Ｐゴシック" pitchFamily="-110" charset="-128"/>
                <a:cs typeface="ＭＳ Ｐゴシック" pitchFamily="-110" charset="-128"/>
              </a:rPr>
              <a:t>(9) Conseil de classe</a:t>
            </a:r>
            <a:r>
              <a:rPr lang="fr-FR" sz="3200" b="1" smtClean="0">
                <a:solidFill>
                  <a:srgbClr val="FF0000"/>
                </a:solidFill>
                <a:latin typeface="Times" pitchFamily="-110" charset="0"/>
                <a:ea typeface="ＭＳ Ｐゴシック" pitchFamily="-110" charset="-128"/>
                <a:cs typeface="ＭＳ Ｐゴシック" pitchFamily="-110" charset="-128"/>
              </a:rPr>
              <a:t/>
            </a:r>
            <a:br>
              <a:rPr lang="fr-FR" sz="3200" b="1" smtClean="0">
                <a:solidFill>
                  <a:srgbClr val="FF0000"/>
                </a:solidFill>
                <a:latin typeface="Times" pitchFamily="-110" charset="0"/>
                <a:ea typeface="ＭＳ Ｐゴシック" pitchFamily="-110" charset="-128"/>
                <a:cs typeface="ＭＳ Ｐゴシック" pitchFamily="-110" charset="-128"/>
              </a:rPr>
            </a:br>
            <a:r>
              <a:rPr lang="fr-FR" sz="3200" b="1" smtClean="0">
                <a:solidFill>
                  <a:srgbClr val="FF0000"/>
                </a:solidFill>
                <a:latin typeface="Times" pitchFamily="-110" charset="0"/>
                <a:ea typeface="ＭＳ Ｐゴシック" pitchFamily="-110" charset="-128"/>
                <a:cs typeface="ＭＳ Ｐゴシック" pitchFamily="-110" charset="-128"/>
              </a:rPr>
              <a:t>Après le conseil:</a:t>
            </a:r>
            <a:endParaRPr lang="fr-FR" sz="3200" b="1" smtClean="0">
              <a:solidFill>
                <a:srgbClr val="1704E8"/>
              </a:solidFill>
              <a:latin typeface="Charcoal" charset="0"/>
              <a:ea typeface="ＭＳ Ｐゴシック" pitchFamily="-110" charset="-128"/>
              <a:cs typeface="ＭＳ Ｐゴシック" pitchFamily="-110" charset="-128"/>
            </a:endParaRPr>
          </a:p>
        </p:txBody>
      </p:sp>
      <p:pic>
        <p:nvPicPr>
          <p:cNvPr id="108548" name="Picture 4"/>
          <p:cNvPicPr>
            <a:picLocks noChangeArrowheads="1"/>
          </p:cNvPicPr>
          <p:nvPr/>
        </p:nvPicPr>
        <p:blipFill>
          <a:blip r:embed="rId3"/>
          <a:srcRect/>
          <a:stretch>
            <a:fillRect/>
          </a:stretch>
        </p:blipFill>
        <p:spPr bwMode="auto">
          <a:xfrm>
            <a:off x="7251700" y="152400"/>
            <a:ext cx="1435100" cy="1219200"/>
          </a:xfrm>
          <a:prstGeom prst="rect">
            <a:avLst/>
          </a:prstGeom>
          <a:noFill/>
          <a:ln w="12700">
            <a:noFill/>
            <a:miter lim="800000"/>
            <a:headEnd/>
            <a:tailEnd/>
          </a:ln>
        </p:spPr>
      </p:pic>
      <p:sp>
        <p:nvSpPr>
          <p:cNvPr id="108549" name="Rectangle 5"/>
          <p:cNvSpPr>
            <a:spLocks noChangeArrowheads="1"/>
          </p:cNvSpPr>
          <p:nvPr/>
        </p:nvSpPr>
        <p:spPr bwMode="auto">
          <a:xfrm>
            <a:off x="457200" y="1447800"/>
            <a:ext cx="8229600" cy="51054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lIns="90488" tIns="44450" rIns="90488" bIns="44450">
            <a:prstTxWarp prst="textNoShape">
              <a:avLst/>
            </a:prstTxWarp>
          </a:bodyPr>
          <a:lstStyle/>
          <a:p>
            <a:pPr>
              <a:defRPr/>
            </a:pPr>
            <a:r>
              <a:rPr lang="fr-FR" sz="1600" b="1" dirty="0">
                <a:solidFill>
                  <a:srgbClr val="FF0000"/>
                </a:solidFill>
                <a:latin typeface="Times" pitchFamily="-110" charset="0"/>
                <a:ea typeface="ＭＳ Ｐゴシック" pitchFamily="-110" charset="-128"/>
                <a:cs typeface="ＭＳ Ｐゴシック" pitchFamily="-110" charset="-128"/>
              </a:rPr>
              <a:t>Rédiger un compte-rendu pour les parents : </a:t>
            </a:r>
            <a:r>
              <a:rPr lang="fr-FR" sz="1600" dirty="0">
                <a:solidFill>
                  <a:srgbClr val="000000"/>
                </a:solidFill>
                <a:latin typeface="Times" pitchFamily="-110" charset="0"/>
                <a:ea typeface="ＭＳ Ｐゴシック" pitchFamily="-110" charset="-128"/>
                <a:cs typeface="ＭＳ Ｐゴシック" pitchFamily="-110" charset="-128"/>
              </a:rPr>
              <a:t>Il </a:t>
            </a:r>
            <a:r>
              <a:rPr lang="fr-FR" sz="1600" dirty="0">
                <a:solidFill>
                  <a:srgbClr val="000000"/>
                </a:solidFill>
              </a:rPr>
              <a:t>portera sur les problèmes généraux de la classe et </a:t>
            </a:r>
            <a:r>
              <a:rPr lang="fr-FR" sz="1600" u="sng" dirty="0">
                <a:solidFill>
                  <a:srgbClr val="000000"/>
                </a:solidFill>
              </a:rPr>
              <a:t>non sur les cas particuliers </a:t>
            </a:r>
            <a:r>
              <a:rPr lang="fr-FR" sz="1600" dirty="0">
                <a:solidFill>
                  <a:srgbClr val="000000"/>
                </a:solidFill>
              </a:rPr>
              <a:t>qui seront abordés en tête à tête entre le délégué et la famille qui l'aura souhaité. </a:t>
            </a:r>
          </a:p>
          <a:p>
            <a:pPr>
              <a:defRPr/>
            </a:pPr>
            <a:r>
              <a:rPr lang="fr-FR" sz="1600" dirty="0">
                <a:solidFill>
                  <a:srgbClr val="000000"/>
                </a:solidFill>
              </a:rPr>
              <a:t>Le délégué doit éviter, dans la mesure du possible, toute déformation, toute interprétation subjective de ce qu'il a vu et entendu.</a:t>
            </a:r>
            <a:r>
              <a:rPr lang="fr-FR" sz="1600" b="1" dirty="0">
                <a:solidFill>
                  <a:srgbClr val="000000"/>
                </a:solidFill>
              </a:rPr>
              <a:t> </a:t>
            </a:r>
            <a:endParaRPr lang="fr-FR" sz="1600" dirty="0">
              <a:solidFill>
                <a:srgbClr val="000000"/>
              </a:solidFill>
            </a:endParaRPr>
          </a:p>
          <a:p>
            <a:pPr>
              <a:defRPr/>
            </a:pPr>
            <a:r>
              <a:rPr lang="fr-FR" sz="1600" b="1" dirty="0">
                <a:solidFill>
                  <a:srgbClr val="FF0000"/>
                </a:solidFill>
              </a:rPr>
              <a:t> </a:t>
            </a:r>
          </a:p>
          <a:p>
            <a:pPr>
              <a:defRPr/>
            </a:pPr>
            <a:r>
              <a:rPr lang="fr-FR" sz="1600" b="1" dirty="0">
                <a:solidFill>
                  <a:srgbClr val="FF0000"/>
                </a:solidFill>
              </a:rPr>
              <a:t>Quelques rappels utiles</a:t>
            </a:r>
            <a:endParaRPr lang="fr-FR" sz="1600" dirty="0">
              <a:solidFill>
                <a:srgbClr val="FF0000"/>
              </a:solidFill>
            </a:endParaRPr>
          </a:p>
          <a:p>
            <a:pPr>
              <a:defRPr/>
            </a:pPr>
            <a:r>
              <a:rPr lang="fr-FR" sz="1600" b="1" dirty="0">
                <a:solidFill>
                  <a:srgbClr val="000000"/>
                </a:solidFill>
              </a:rPr>
              <a:t> </a:t>
            </a:r>
            <a:r>
              <a:rPr lang="fr-FR" sz="1600" dirty="0">
                <a:solidFill>
                  <a:srgbClr val="000000"/>
                </a:solidFill>
              </a:rPr>
              <a:t>- Les délégués ne sont pas les représentants de leur propre enfant.</a:t>
            </a:r>
          </a:p>
          <a:p>
            <a:pPr>
              <a:defRPr/>
            </a:pPr>
            <a:r>
              <a:rPr lang="fr-FR" sz="1600" dirty="0">
                <a:solidFill>
                  <a:srgbClr val="000000"/>
                </a:solidFill>
              </a:rPr>
              <a:t>- Ils ont un devoir de réserve et ne peuvent faire état de l'examen des cas individuels dans leurs comptes-rendus écrits ou oraux.</a:t>
            </a:r>
          </a:p>
          <a:p>
            <a:pPr>
              <a:defRPr/>
            </a:pPr>
            <a:r>
              <a:rPr lang="fr-FR" sz="1600" b="1" dirty="0">
                <a:solidFill>
                  <a:srgbClr val="000000"/>
                </a:solidFill>
              </a:rPr>
              <a:t>- Les documents utilisés lors du conseil (notes et appréciations des élèves...) sont strictement confidentiels.</a:t>
            </a:r>
            <a:endParaRPr lang="fr-FR" sz="1600" dirty="0">
              <a:solidFill>
                <a:srgbClr val="000000"/>
              </a:solidFill>
            </a:endParaRPr>
          </a:p>
          <a:p>
            <a:pPr>
              <a:defRPr/>
            </a:pPr>
            <a:r>
              <a:rPr lang="fr-FR" sz="1600" dirty="0">
                <a:solidFill>
                  <a:srgbClr val="000000"/>
                </a:solidFill>
              </a:rPr>
              <a:t>- Certains sujets ne sont pas du ressort du conseil de classe mais de celui du conseil d'établissement (cantine, hygiène, transports...); les délégués doivent transmettre ces questions à</a:t>
            </a:r>
            <a:r>
              <a:rPr lang="fr-FR" sz="1600" dirty="0" smtClean="0">
                <a:solidFill>
                  <a:srgbClr val="000000"/>
                </a:solidFill>
              </a:rPr>
              <a:t> l'APE </a:t>
            </a:r>
            <a:r>
              <a:rPr lang="fr-FR" sz="1600" dirty="0">
                <a:solidFill>
                  <a:srgbClr val="000000"/>
                </a:solidFill>
              </a:rPr>
              <a:t>dont les représentants siègent au conseil d' établissement .</a:t>
            </a:r>
          </a:p>
          <a:p>
            <a:pPr>
              <a:defRPr/>
            </a:pPr>
            <a:r>
              <a:rPr lang="fr-FR" sz="1600" dirty="0">
                <a:solidFill>
                  <a:srgbClr val="000000"/>
                </a:solidFill>
              </a:rPr>
              <a:t> - Le compte rendu peut être envoyé aux familles par</a:t>
            </a:r>
            <a:r>
              <a:rPr lang="fr-FR" sz="1600" dirty="0" smtClean="0">
                <a:solidFill>
                  <a:srgbClr val="000000"/>
                </a:solidFill>
              </a:rPr>
              <a:t> courriel, la </a:t>
            </a:r>
            <a:r>
              <a:rPr lang="fr-FR" sz="1600" dirty="0">
                <a:solidFill>
                  <a:srgbClr val="000000"/>
                </a:solidFill>
              </a:rPr>
              <a:t>poste ou être distribué en classe, avec l'autorisation du chef d'établissement.</a:t>
            </a:r>
          </a:p>
          <a:p>
            <a:pPr>
              <a:defRPr/>
            </a:pPr>
            <a:r>
              <a:rPr lang="fr-FR" sz="1600" dirty="0">
                <a:solidFill>
                  <a:srgbClr val="000000"/>
                </a:solidFill>
              </a:rPr>
              <a:t> - La courtoisie veut que l'on transmette le compte rendu au chef d'établissement pour information mais ces textes n'ont pas à être soumis à leur appréciation.</a:t>
            </a:r>
          </a:p>
          <a:p>
            <a:pPr>
              <a:defRPr/>
            </a:pPr>
            <a:endParaRPr lang="fr-FR" sz="1600" dirty="0">
              <a:solidFill>
                <a:srgbClr val="000000"/>
              </a:solidFill>
              <a:latin typeface="Times" pitchFamily="-110" charset="0"/>
              <a:ea typeface="ＭＳ Ｐゴシック" pitchFamily="-110" charset="-128"/>
              <a:cs typeface="ＭＳ Ｐゴシック" pitchFamily="-110" charset="-128"/>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108548"/>
                                        </p:tgtEl>
                                        <p:attrNameLst>
                                          <p:attrName>style.visibility</p:attrName>
                                        </p:attrNameLst>
                                      </p:cBhvr>
                                      <p:to>
                                        <p:strVal val="visible"/>
                                      </p:to>
                                    </p:set>
                                    <p:anim calcmode="lin" valueType="num">
                                      <p:cBhvr>
                                        <p:cTn id="7" dur="1000" fill="hold"/>
                                        <p:tgtEl>
                                          <p:spTgt spid="108548"/>
                                        </p:tgtEl>
                                        <p:attrNameLst>
                                          <p:attrName>ppt_w</p:attrName>
                                        </p:attrNameLst>
                                      </p:cBhvr>
                                      <p:tavLst>
                                        <p:tav tm="0">
                                          <p:val>
                                            <p:fltVal val="0"/>
                                          </p:val>
                                        </p:tav>
                                        <p:tav tm="100000">
                                          <p:val>
                                            <p:strVal val="#ppt_w"/>
                                          </p:val>
                                        </p:tav>
                                      </p:tavLst>
                                    </p:anim>
                                    <p:anim calcmode="lin" valueType="num">
                                      <p:cBhvr>
                                        <p:cTn id="8" dur="1000" fill="hold"/>
                                        <p:tgtEl>
                                          <p:spTgt spid="108548"/>
                                        </p:tgtEl>
                                        <p:attrNameLst>
                                          <p:attrName>ppt_h</p:attrName>
                                        </p:attrNameLst>
                                      </p:cBhvr>
                                      <p:tavLst>
                                        <p:tav tm="0">
                                          <p:val>
                                            <p:fltVal val="0"/>
                                          </p:val>
                                        </p:tav>
                                        <p:tav tm="100000">
                                          <p:val>
                                            <p:strVal val="#ppt_h"/>
                                          </p:val>
                                        </p:tav>
                                      </p:tavLst>
                                    </p:anim>
                                    <p:anim calcmode="lin" valueType="num">
                                      <p:cBhvr>
                                        <p:cTn id="9" dur="1000" fill="hold"/>
                                        <p:tgtEl>
                                          <p:spTgt spid="10854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08548"/>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4" presetClass="entr" presetSubtype="16" fill="hold" grpId="0" nodeType="afterEffect">
                                  <p:stCondLst>
                                    <p:cond delay="0"/>
                                  </p:stCondLst>
                                  <p:childTnLst>
                                    <p:set>
                                      <p:cBhvr>
                                        <p:cTn id="13" dur="1" fill="hold">
                                          <p:stCondLst>
                                            <p:cond delay="0"/>
                                          </p:stCondLst>
                                        </p:cTn>
                                        <p:tgtEl>
                                          <p:spTgt spid="108547"/>
                                        </p:tgtEl>
                                        <p:attrNameLst>
                                          <p:attrName>style.visibility</p:attrName>
                                        </p:attrNameLst>
                                      </p:cBhvr>
                                      <p:to>
                                        <p:strVal val="visible"/>
                                      </p:to>
                                    </p:set>
                                    <p:animEffect transition="in" filter="box(in)">
                                      <p:cBhvr>
                                        <p:cTn id="14" dur="500"/>
                                        <p:tgtEl>
                                          <p:spTgt spid="108547"/>
                                        </p:tgtEl>
                                      </p:cBhvr>
                                    </p:animEffect>
                                  </p:childTnLst>
                                </p:cTn>
                              </p:par>
                            </p:childTnLst>
                          </p:cTn>
                        </p:par>
                        <p:par>
                          <p:cTn id="15" fill="hold">
                            <p:stCondLst>
                              <p:cond delay="1500"/>
                            </p:stCondLst>
                            <p:childTnLst>
                              <p:par>
                                <p:cTn id="16" presetID="2" presetClass="entr" presetSubtype="8" accel="50000" decel="50000" fill="hold" grpId="0" nodeType="afterEffect">
                                  <p:stCondLst>
                                    <p:cond delay="0"/>
                                  </p:stCondLst>
                                  <p:childTnLst>
                                    <p:set>
                                      <p:cBhvr>
                                        <p:cTn id="17" dur="1" fill="hold">
                                          <p:stCondLst>
                                            <p:cond delay="0"/>
                                          </p:stCondLst>
                                        </p:cTn>
                                        <p:tgtEl>
                                          <p:spTgt spid="108549"/>
                                        </p:tgtEl>
                                        <p:attrNameLst>
                                          <p:attrName>style.visibility</p:attrName>
                                        </p:attrNameLst>
                                      </p:cBhvr>
                                      <p:to>
                                        <p:strVal val="visible"/>
                                      </p:to>
                                    </p:set>
                                    <p:anim calcmode="lin" valueType="num">
                                      <p:cBhvr additive="base">
                                        <p:cTn id="18" dur="500" fill="hold"/>
                                        <p:tgtEl>
                                          <p:spTgt spid="108549"/>
                                        </p:tgtEl>
                                        <p:attrNameLst>
                                          <p:attrName>ppt_x</p:attrName>
                                        </p:attrNameLst>
                                      </p:cBhvr>
                                      <p:tavLst>
                                        <p:tav tm="0">
                                          <p:val>
                                            <p:strVal val="0-#ppt_w/2"/>
                                          </p:val>
                                        </p:tav>
                                        <p:tav tm="100000">
                                          <p:val>
                                            <p:strVal val="#ppt_x"/>
                                          </p:val>
                                        </p:tav>
                                      </p:tavLst>
                                    </p:anim>
                                    <p:anim calcmode="lin" valueType="num">
                                      <p:cBhvr additive="base">
                                        <p:cTn id="19" dur="500" fill="hold"/>
                                        <p:tgtEl>
                                          <p:spTgt spid="10854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animBg="1" autoUpdateAnimBg="0"/>
      <p:bldP spid="108549" grpId="0" animBg="1"/>
    </p:bld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114</TotalTime>
  <Words>1160</Words>
  <Application>Microsoft Office PowerPoint</Application>
  <PresentationFormat>Affichage à l'écran (4:3)</PresentationFormat>
  <Paragraphs>98</Paragraphs>
  <Slides>12</Slides>
  <Notes>11</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Parents délégués de classe</vt:lpstr>
      <vt:lpstr>Le conseil de classe (1)</vt:lpstr>
      <vt:lpstr> (2) Le conseil de classe </vt:lpstr>
      <vt:lpstr>(3)Le rôle du conseil de classe</vt:lpstr>
      <vt:lpstr>(4) Un bon conseil de classe </vt:lpstr>
      <vt:lpstr>(5) Le déroulement  du conseil de classe  :  1. = la « météo » de la classe : synthèse des résultats, niveau, ambiance, vie de classe</vt:lpstr>
      <vt:lpstr>(6) Le déroulement  du conseil de classe  : 2. Examen des cas individuels</vt:lpstr>
      <vt:lpstr>Pendant le conseil: Les interventions du parent délégué peuvent porter sur:</vt:lpstr>
      <vt:lpstr>(9) Conseil de classe Après le conseil:</vt:lpstr>
      <vt:lpstr>(10) Droit à l’information, droit à l’orientation  </vt:lpstr>
      <vt:lpstr>(10) 3eme trimestre: Orientation/redoublement </vt:lpstr>
      <vt:lpstr>(10) Droit à l’information, droit à l’orientation  </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Parents délégués de classe</dc:title>
  <dc:creator>FAPEE FAPEE</dc:creator>
  <cp:lastModifiedBy>Rajaa Mellouk</cp:lastModifiedBy>
  <cp:revision>5</cp:revision>
  <dcterms:created xsi:type="dcterms:W3CDTF">2012-09-19T14:58:07Z</dcterms:created>
  <dcterms:modified xsi:type="dcterms:W3CDTF">2012-10-19T08:32:11Z</dcterms:modified>
</cp:coreProperties>
</file>