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snapToObjects="1">
      <p:cViewPr varScale="1">
        <p:scale>
          <a:sx n="67" d="100"/>
          <a:sy n="67" d="100"/>
        </p:scale>
        <p:origin x="-56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9942D-F2D2-5340-B84A-0CA8A7B7A8F1}" type="datetimeFigureOut">
              <a:rPr lang="fr-FR" smtClean="0"/>
              <a:t>09/04/12</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DCF2AC-7356-0546-9F00-742816C7A93B}" type="slidenum">
              <a:rPr lang="fr-FR" smtClean="0"/>
              <a:t>‹#›</a:t>
            </a:fld>
            <a:endParaRPr lang="fr-FR"/>
          </a:p>
        </p:txBody>
      </p:sp>
    </p:spTree>
    <p:extLst>
      <p:ext uri="{BB962C8B-B14F-4D97-AF65-F5344CB8AC3E}">
        <p14:creationId xmlns:p14="http://schemas.microsoft.com/office/powerpoint/2010/main" val="279430945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0963" name="Rectangle 3"/>
          <p:cNvSpPr>
            <a:spLocks noChangeArrowheads="1" noTextEdit="1"/>
          </p:cNvSpPr>
          <p:nvPr>
            <p:ph type="sldImg"/>
          </p:nvPr>
        </p:nvSpPr>
        <p:spPr>
          <a:ln cap="flat"/>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1987" name="Rectangle 3"/>
          <p:cNvSpPr>
            <a:spLocks noChangeArrowheads="1" noTextEdit="1"/>
          </p:cNvSpPr>
          <p:nvPr>
            <p:ph type="sldImg"/>
          </p:nvPr>
        </p:nvSpPr>
        <p:spPr>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3011" name="Rectangle 3"/>
          <p:cNvSpPr>
            <a:spLocks noChangeArrowheads="1" noTextEdit="1"/>
          </p:cNvSpPr>
          <p:nvPr>
            <p:ph type="sldImg"/>
          </p:nvPr>
        </p:nvSpPr>
        <p:spPr>
          <a:ln cap="flat"/>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4035" name="Rectangle 3"/>
          <p:cNvSpPr>
            <a:spLocks noChangeArrowheads="1" noTextEdit="1"/>
          </p:cNvSpPr>
          <p:nvPr>
            <p:ph type="sldImg"/>
          </p:nvPr>
        </p:nvSpPr>
        <p:spPr>
          <a:ln cap="flat"/>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5059" name="Rectangle 3"/>
          <p:cNvSpPr>
            <a:spLocks noChangeArrowheads="1" noTextEdit="1"/>
          </p:cNvSpPr>
          <p:nvPr>
            <p:ph type="sldImg"/>
          </p:nvPr>
        </p:nvSpPr>
        <p:spPr>
          <a:ln cap="flat"/>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6083" name="Rectangle 3"/>
          <p:cNvSpPr>
            <a:spLocks noChangeArrowheads="1" noTextEdit="1"/>
          </p:cNvSpPr>
          <p:nvPr>
            <p:ph type="sldImg"/>
          </p:nvPr>
        </p:nvSpPr>
        <p:spPr>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7107" name="Rectangle 3"/>
          <p:cNvSpPr>
            <a:spLocks noChangeArrowheads="1" noTextEdit="1"/>
          </p:cNvSpPr>
          <p:nvPr>
            <p:ph type="sldImg"/>
          </p:nvPr>
        </p:nvSpPr>
        <p:spPr>
          <a:ln cap="fla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8131" name="Rectangle 3"/>
          <p:cNvSpPr>
            <a:spLocks noChangeArrowheads="1" noTextEdit="1"/>
          </p:cNvSpPr>
          <p:nvPr>
            <p:ph type="sldImg"/>
          </p:nvPr>
        </p:nvSpPr>
        <p:spPr>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Times New Roman" charset="0"/>
              <a:ea typeface="ＭＳ Ｐゴシック" charset="0"/>
              <a:cs typeface="ＭＳ Ｐゴシック" charset="0"/>
            </a:endParaRPr>
          </a:p>
        </p:txBody>
      </p:sp>
      <p:sp>
        <p:nvSpPr>
          <p:cNvPr id="49155" name="Rectangle 3"/>
          <p:cNvSpPr>
            <a:spLocks noChangeArrowheads="1" noTextEdit="1"/>
          </p:cNvSpPr>
          <p:nvPr>
            <p:ph type="sldImg"/>
          </p:nvPr>
        </p:nvSpPr>
        <p:spPr>
          <a:ln cap="flat"/>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2518248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2666101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2489904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1DED63-F6BD-F842-9360-0868EDF8CCD2}" type="datetimeFigureOut">
              <a:rPr lang="fr-FR" smtClean="0"/>
              <a:t>09/04/12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323386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41DED63-F6BD-F842-9360-0868EDF8CCD2}" type="datetimeFigureOut">
              <a:rPr lang="fr-FR" smtClean="0"/>
              <a:t>09/04/12</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938729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e la date 2"/>
          <p:cNvSpPr>
            <a:spLocks noGrp="1"/>
          </p:cNvSpPr>
          <p:nvPr>
            <p:ph type="dt" sz="half" idx="10"/>
          </p:nvPr>
        </p:nvSpPr>
        <p:spPr/>
        <p:txBody>
          <a:bodyPr/>
          <a:lstStyle/>
          <a:p>
            <a:fld id="{F41DED63-F6BD-F842-9360-0868EDF8CCD2}" type="datetimeFigureOut">
              <a:rPr lang="fr-FR" smtClean="0"/>
              <a:t>09/04/12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4112436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1DED63-F6BD-F842-9360-0868EDF8CCD2}" type="datetimeFigureOut">
              <a:rPr lang="fr-FR" smtClean="0"/>
              <a:t>09/04/12</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2995976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41DED63-F6BD-F842-9360-0868EDF8CCD2}" type="datetimeFigureOut">
              <a:rPr lang="fr-FR" smtClean="0"/>
              <a:t>09/04/12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4205736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41DED63-F6BD-F842-9360-0868EDF8CCD2}" type="datetimeFigureOut">
              <a:rPr lang="fr-FR" smtClean="0"/>
              <a:t>09/04/12</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1149086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1917823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07FABD6-7AA8-7246-92CA-B49D85E8B32D}" type="slidenum">
              <a:rPr lang="fr-FR" smtClean="0"/>
              <a:t>‹#›</a:t>
            </a:fld>
            <a:endParaRPr lang="fr-FR"/>
          </a:p>
        </p:txBody>
      </p:sp>
    </p:spTree>
    <p:extLst>
      <p:ext uri="{BB962C8B-B14F-4D97-AF65-F5344CB8AC3E}">
        <p14:creationId xmlns:p14="http://schemas.microsoft.com/office/powerpoint/2010/main" val="158200009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et modifiez le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1DED63-F6BD-F842-9360-0868EDF8CCD2}" type="datetimeFigureOut">
              <a:rPr lang="fr-FR" smtClean="0"/>
              <a:t>09/04/12</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7FABD6-7AA8-7246-92CA-B49D85E8B32D}" type="slidenum">
              <a:rPr lang="fr-FR" smtClean="0"/>
              <a:t>‹#›</a:t>
            </a:fld>
            <a:endParaRPr lang="fr-FR"/>
          </a:p>
        </p:txBody>
      </p:sp>
    </p:spTree>
    <p:extLst>
      <p:ext uri="{BB962C8B-B14F-4D97-AF65-F5344CB8AC3E}">
        <p14:creationId xmlns:p14="http://schemas.microsoft.com/office/powerpoint/2010/main" val="253568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685800" y="609600"/>
            <a:ext cx="6324600" cy="8382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defRPr/>
            </a:pPr>
            <a:r>
              <a:rPr lang="fr-FR" sz="3200" b="1" smtClean="0">
                <a:solidFill>
                  <a:srgbClr val="1704E8"/>
                </a:solidFill>
                <a:latin typeface="Charcoal" charset="0"/>
                <a:ea typeface="ＭＳ Ｐゴシック" pitchFamily="34" charset="-128"/>
              </a:rPr>
              <a:t>Le conseil de classe (1)</a:t>
            </a: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609600" y="1981200"/>
            <a:ext cx="7848600" cy="16002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pPr marL="576263" indent="-384175" eaLnBrk="1" hangingPunct="1">
              <a:spcBef>
                <a:spcPct val="20000"/>
              </a:spcBef>
              <a:buFont typeface="Arial" charset="0"/>
              <a:buChar char="•"/>
            </a:pPr>
            <a:r>
              <a:rPr lang="fr-FR">
                <a:solidFill>
                  <a:srgbClr val="1704E8"/>
                </a:solidFill>
                <a:latin typeface="Charcoal" charset="0"/>
              </a:rPr>
              <a:t> </a:t>
            </a:r>
            <a:r>
              <a:rPr lang="fr-CA" sz="2000" b="1">
                <a:solidFill>
                  <a:srgbClr val="1704E8"/>
                </a:solidFill>
                <a:latin typeface="Charcoal" charset="0"/>
              </a:rPr>
              <a:t>Le conseil de classe examine </a:t>
            </a:r>
            <a:r>
              <a:rPr lang="fr-CA" sz="2000">
                <a:solidFill>
                  <a:srgbClr val="1704E8"/>
                </a:solidFill>
                <a:latin typeface="Charcoal" charset="0"/>
              </a:rPr>
              <a:t>: </a:t>
            </a:r>
          </a:p>
          <a:p>
            <a:pPr marL="1244600" lvl="1" indent="-285750" eaLnBrk="1" hangingPunct="1">
              <a:spcBef>
                <a:spcPct val="20000"/>
              </a:spcBef>
              <a:buFont typeface="Wingdings" charset="0"/>
              <a:buChar char="ü"/>
            </a:pPr>
            <a:r>
              <a:rPr lang="fr-CA" sz="1600">
                <a:solidFill>
                  <a:srgbClr val="1704E8"/>
                </a:solidFill>
                <a:latin typeface="Charcoal" charset="0"/>
              </a:rPr>
              <a:t>les questions pédagogiques intéressant la vie de la classe,</a:t>
            </a:r>
          </a:p>
          <a:p>
            <a:pPr marL="1244600" lvl="1" indent="-285750" eaLnBrk="1" hangingPunct="1">
              <a:spcBef>
                <a:spcPct val="20000"/>
              </a:spcBef>
              <a:buFont typeface="Wingdings" charset="0"/>
              <a:buChar char="ü"/>
            </a:pPr>
            <a:r>
              <a:rPr lang="fr-CA" sz="1600">
                <a:solidFill>
                  <a:srgbClr val="1704E8"/>
                </a:solidFill>
                <a:latin typeface="Charcoal" charset="0"/>
              </a:rPr>
              <a:t>le comportement scolaire de chaque élève, </a:t>
            </a:r>
          </a:p>
          <a:p>
            <a:pPr marL="1244600" lvl="1" indent="-285750" eaLnBrk="1" hangingPunct="1">
              <a:spcBef>
                <a:spcPct val="20000"/>
              </a:spcBef>
              <a:buFont typeface="Wingdings" charset="0"/>
              <a:buChar char="ü"/>
            </a:pPr>
            <a:r>
              <a:rPr lang="fr-CA" sz="1600">
                <a:solidFill>
                  <a:srgbClr val="1704E8"/>
                </a:solidFill>
                <a:latin typeface="Charcoal" charset="0"/>
              </a:rPr>
              <a:t>les propositions d’orientation et de redoublement.</a:t>
            </a:r>
            <a:r>
              <a:rPr lang="fr-CA" sz="1600">
                <a:solidFill>
                  <a:srgbClr val="000000"/>
                </a:solidFill>
                <a:latin typeface="Times" charset="0"/>
              </a:rPr>
              <a:t> </a:t>
            </a:r>
            <a:endParaRPr lang="fr-FR" sz="1600">
              <a:solidFill>
                <a:srgbClr val="000000"/>
              </a:solidFill>
              <a:latin typeface="Times" charset="0"/>
            </a:endParaRPr>
          </a:p>
        </p:txBody>
      </p:sp>
      <p:sp>
        <p:nvSpPr>
          <p:cNvPr id="108551" name="Rectangle 7"/>
          <p:cNvSpPr>
            <a:spLocks noChangeArrowheads="1"/>
          </p:cNvSpPr>
          <p:nvPr/>
        </p:nvSpPr>
        <p:spPr bwMode="auto">
          <a:xfrm>
            <a:off x="609600" y="3810000"/>
            <a:ext cx="7848600" cy="23622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pPr marL="860425" indent="-668338" eaLnBrk="1" hangingPunct="1">
              <a:spcBef>
                <a:spcPct val="20000"/>
              </a:spcBef>
              <a:buSzPct val="110000"/>
              <a:buFont typeface="Arial" charset="0"/>
              <a:buChar char="•"/>
            </a:pPr>
            <a:r>
              <a:rPr lang="fr-CA" sz="2000" b="1">
                <a:solidFill>
                  <a:srgbClr val="1704E8"/>
                </a:solidFill>
                <a:latin typeface="Charcoal" charset="0"/>
              </a:rPr>
              <a:t>Le parent délégué a un r</a:t>
            </a:r>
            <a:r>
              <a:rPr lang="fr-CA" altLang="ja-JP" sz="2000" b="1">
                <a:solidFill>
                  <a:srgbClr val="1704E8"/>
                </a:solidFill>
                <a:latin typeface="Charcoal" charset="0"/>
              </a:rPr>
              <a:t>ôle actif</a:t>
            </a:r>
            <a:r>
              <a:rPr lang="fr-CA" altLang="ja-JP" sz="2000">
                <a:solidFill>
                  <a:srgbClr val="1704E8"/>
                </a:solidFill>
                <a:latin typeface="Charcoal" charset="0"/>
              </a:rPr>
              <a:t>…</a:t>
            </a:r>
            <a:endParaRPr lang="fr-CA" sz="2000">
              <a:solidFill>
                <a:srgbClr val="1704E8"/>
              </a:solidFill>
              <a:latin typeface="Charcoal" charset="0"/>
            </a:endParaRPr>
          </a:p>
          <a:p>
            <a:pPr marL="1319213" lvl="1" indent="-268288" eaLnBrk="1" hangingPunct="1">
              <a:spcBef>
                <a:spcPct val="20000"/>
              </a:spcBef>
              <a:buFont typeface="Wingdings" charset="0"/>
              <a:buChar char="ü"/>
            </a:pPr>
            <a:r>
              <a:rPr lang="fr-CA" sz="1600">
                <a:solidFill>
                  <a:srgbClr val="1704E8"/>
                </a:solidFill>
                <a:latin typeface="Charcoal" charset="0"/>
              </a:rPr>
              <a:t>Rencontre les professeurs </a:t>
            </a:r>
          </a:p>
          <a:p>
            <a:pPr marL="1319213" lvl="1" indent="-268288" eaLnBrk="1" hangingPunct="1">
              <a:spcBef>
                <a:spcPct val="20000"/>
              </a:spcBef>
              <a:buFont typeface="Wingdings" charset="0"/>
              <a:buChar char="ü"/>
            </a:pPr>
            <a:r>
              <a:rPr lang="fr-CA" sz="1600">
                <a:solidFill>
                  <a:srgbClr val="1704E8"/>
                </a:solidFill>
                <a:latin typeface="Charcoal" charset="0"/>
              </a:rPr>
              <a:t>Contacte les parents </a:t>
            </a:r>
          </a:p>
          <a:p>
            <a:pPr marL="1319213" lvl="1" indent="-268288" eaLnBrk="1" hangingPunct="1">
              <a:spcBef>
                <a:spcPct val="20000"/>
              </a:spcBef>
              <a:buFont typeface="Wingdings" charset="0"/>
              <a:buChar char="ü"/>
            </a:pPr>
            <a:r>
              <a:rPr lang="fr-CA" sz="1600">
                <a:solidFill>
                  <a:srgbClr val="1704E8"/>
                </a:solidFill>
                <a:latin typeface="Charcoal" charset="0"/>
              </a:rPr>
              <a:t>Prépare le conseil de classe</a:t>
            </a:r>
          </a:p>
          <a:p>
            <a:pPr marL="1319213" lvl="1" indent="-268288" eaLnBrk="1" hangingPunct="1">
              <a:spcBef>
                <a:spcPct val="20000"/>
              </a:spcBef>
              <a:buFont typeface="Wingdings" charset="0"/>
              <a:buChar char="ü"/>
            </a:pPr>
            <a:r>
              <a:rPr lang="fr-CA" sz="1600">
                <a:solidFill>
                  <a:srgbClr val="1704E8"/>
                </a:solidFill>
                <a:latin typeface="Charcoal" charset="0"/>
              </a:rPr>
              <a:t>Intervient durant le conseil  </a:t>
            </a:r>
          </a:p>
          <a:p>
            <a:pPr marL="1319213" lvl="1" indent="-268288" eaLnBrk="1" hangingPunct="1">
              <a:spcBef>
                <a:spcPct val="20000"/>
              </a:spcBef>
              <a:buFont typeface="Wingdings" charset="0"/>
              <a:buChar char="ü"/>
            </a:pPr>
            <a:r>
              <a:rPr lang="fr-CA" sz="1600">
                <a:solidFill>
                  <a:srgbClr val="1704E8"/>
                </a:solidFill>
                <a:latin typeface="Charcoal" charset="0"/>
              </a:rPr>
              <a:t>Rédige un compte rendu du conseil de classe ( Attention au devoir de réserve: on ne peut pas parler des cas individuels!)</a:t>
            </a:r>
          </a:p>
          <a:p>
            <a:pPr marL="1319213" lvl="1" indent="-268288" eaLnBrk="1" hangingPunct="1">
              <a:spcBef>
                <a:spcPct val="20000"/>
              </a:spcBef>
              <a:buFont typeface="Wingdings" charset="0"/>
              <a:buChar char="ü"/>
            </a:pPr>
            <a:r>
              <a:rPr lang="fr-CA" sz="1800">
                <a:solidFill>
                  <a:srgbClr val="1704E8"/>
                </a:solidFill>
                <a:latin typeface="Charcoal   " charset="0"/>
              </a:rPr>
              <a:t> </a:t>
            </a:r>
            <a:r>
              <a:rPr lang="fr-CA" sz="1800">
                <a:solidFill>
                  <a:srgbClr val="1704E8"/>
                </a:solidFill>
                <a:latin typeface="Charcoal" charset="0"/>
              </a:rPr>
              <a:t> Informe l’APE</a:t>
            </a:r>
            <a:endParaRPr lang="fr-CA" sz="1800">
              <a:solidFill>
                <a:srgbClr val="1704E8"/>
              </a:solidFill>
              <a:latin typeface="Charcoal   " charset="0"/>
            </a:endParaRPr>
          </a:p>
        </p:txBody>
      </p:sp>
    </p:spTree>
    <p:extLst>
      <p:ext uri="{BB962C8B-B14F-4D97-AF65-F5344CB8AC3E}">
        <p14:creationId xmlns:p14="http://schemas.microsoft.com/office/powerpoint/2010/main" val="3738149429"/>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2000"/>
                            </p:stCondLst>
                            <p:childTnLst>
                              <p:par>
                                <p:cTn id="21" presetID="2" presetClass="entr" presetSubtype="2" accel="50000" decel="50000" fill="hold" grpId="0" nodeType="afterEffect">
                                  <p:stCondLst>
                                    <p:cond delay="0"/>
                                  </p:stCondLst>
                                  <p:childTnLst>
                                    <p:set>
                                      <p:cBhvr>
                                        <p:cTn id="22" dur="1" fill="hold">
                                          <p:stCondLst>
                                            <p:cond delay="0"/>
                                          </p:stCondLst>
                                        </p:cTn>
                                        <p:tgtEl>
                                          <p:spTgt spid="108551"/>
                                        </p:tgtEl>
                                        <p:attrNameLst>
                                          <p:attrName>style.visibility</p:attrName>
                                        </p:attrNameLst>
                                      </p:cBhvr>
                                      <p:to>
                                        <p:strVal val="visible"/>
                                      </p:to>
                                    </p:set>
                                    <p:anim calcmode="lin" valueType="num">
                                      <p:cBhvr additive="base">
                                        <p:cTn id="23" dur="500" fill="hold"/>
                                        <p:tgtEl>
                                          <p:spTgt spid="108551"/>
                                        </p:tgtEl>
                                        <p:attrNameLst>
                                          <p:attrName>ppt_x</p:attrName>
                                        </p:attrNameLst>
                                      </p:cBhvr>
                                      <p:tavLst>
                                        <p:tav tm="0">
                                          <p:val>
                                            <p:strVal val="1+#ppt_w/2"/>
                                          </p:val>
                                        </p:tav>
                                        <p:tav tm="100000">
                                          <p:val>
                                            <p:strVal val="#ppt_x"/>
                                          </p:val>
                                        </p:tav>
                                      </p:tavLst>
                                    </p:anim>
                                    <p:anim calcmode="lin" valueType="num">
                                      <p:cBhvr additive="base">
                                        <p:cTn id="24" dur="500" fill="hold"/>
                                        <p:tgtEl>
                                          <p:spTgt spid="1085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P spid="10855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685800" y="609600"/>
            <a:ext cx="6324600" cy="8382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defRPr/>
            </a:pPr>
            <a:r>
              <a:rPr lang="fr-FR" sz="3200" b="1" smtClean="0">
                <a:solidFill>
                  <a:srgbClr val="1704E8"/>
                </a:solidFill>
                <a:latin typeface="Charcoal" charset="0"/>
                <a:ea typeface="ＭＳ Ｐゴシック" pitchFamily="34" charset="-128"/>
              </a:rPr>
              <a:t> (2) Le conseil de classe </a:t>
            </a: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609600" y="1981200"/>
            <a:ext cx="7848600" cy="40386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r>
              <a:rPr lang="fr-FR" sz="1800" b="1">
                <a:solidFill>
                  <a:srgbClr val="000000"/>
                </a:solidFill>
                <a:latin typeface="Calibri" charset="0"/>
              </a:rPr>
              <a:t>Le conseil de classe, placé sous la présidence du chef d'établissement ou de son représentant, comprend :</a:t>
            </a:r>
            <a:endParaRPr lang="fr-FR" sz="1800">
              <a:solidFill>
                <a:srgbClr val="000000"/>
              </a:solidFill>
              <a:latin typeface="Calibri" charset="0"/>
            </a:endParaRPr>
          </a:p>
          <a:p>
            <a:pPr>
              <a:buFont typeface="Arial" charset="0"/>
              <a:buChar char="•"/>
            </a:pPr>
            <a:r>
              <a:rPr lang="fr-FR" sz="1800">
                <a:solidFill>
                  <a:srgbClr val="000000"/>
                </a:solidFill>
                <a:latin typeface="Calibri" charset="0"/>
              </a:rPr>
              <a:t>Le chef d'établissement (ou le représentant qu'il a désigné), qui préside le conseil,</a:t>
            </a:r>
          </a:p>
          <a:p>
            <a:pPr>
              <a:buFont typeface="Arial" charset="0"/>
              <a:buChar char="•"/>
            </a:pPr>
            <a:r>
              <a:rPr lang="fr-FR" sz="1800">
                <a:solidFill>
                  <a:srgbClr val="000000"/>
                </a:solidFill>
                <a:latin typeface="Calibri" charset="0"/>
              </a:rPr>
              <a:t>les enseignants de l'équipe pédagogique,</a:t>
            </a:r>
          </a:p>
          <a:p>
            <a:pPr>
              <a:buFont typeface="Arial" charset="0"/>
              <a:buChar char="•"/>
            </a:pPr>
            <a:r>
              <a:rPr lang="fr-FR" sz="1800">
                <a:solidFill>
                  <a:srgbClr val="000000"/>
                </a:solidFill>
                <a:latin typeface="Calibri" charset="0"/>
              </a:rPr>
              <a:t>le CPE,</a:t>
            </a:r>
          </a:p>
          <a:p>
            <a:pPr>
              <a:buFont typeface="Arial" charset="0"/>
              <a:buChar char="•"/>
            </a:pPr>
            <a:r>
              <a:rPr lang="fr-FR" sz="1800">
                <a:solidFill>
                  <a:srgbClr val="000000"/>
                </a:solidFill>
                <a:latin typeface="Calibri" charset="0"/>
              </a:rPr>
              <a:t>les deux délégués des parents d'élèves,</a:t>
            </a:r>
          </a:p>
          <a:p>
            <a:pPr>
              <a:buFont typeface="Arial" charset="0"/>
              <a:buChar char="•"/>
            </a:pPr>
            <a:r>
              <a:rPr lang="fr-FR" sz="1800">
                <a:solidFill>
                  <a:srgbClr val="000000"/>
                </a:solidFill>
                <a:latin typeface="Calibri" charset="0"/>
              </a:rPr>
              <a:t>les deux délégués élèves,</a:t>
            </a:r>
          </a:p>
          <a:p>
            <a:pPr>
              <a:buFont typeface="Arial" charset="0"/>
              <a:buChar char="•"/>
            </a:pPr>
            <a:r>
              <a:rPr lang="fr-FR" sz="1800">
                <a:solidFill>
                  <a:srgbClr val="000000"/>
                </a:solidFill>
                <a:latin typeface="Calibri" charset="0"/>
              </a:rPr>
              <a:t>le cas échéant, le conseiller d'orientation, le médecin scolaire, l'infirmière scolaire ;</a:t>
            </a:r>
          </a:p>
          <a:p>
            <a:pPr>
              <a:buFont typeface="Arial" charset="0"/>
              <a:buChar char="•"/>
            </a:pPr>
            <a:r>
              <a:rPr lang="fr-FR" sz="1800">
                <a:solidFill>
                  <a:srgbClr val="000000"/>
                </a:solidFill>
                <a:latin typeface="Calibri" charset="0"/>
              </a:rPr>
              <a:t>le cas échéant, des invités (professeurs des écoles, professeurs de 3e, professeurs documentalistes, élèves, parents, partenaires extérieurs, ...).</a:t>
            </a:r>
          </a:p>
          <a:p>
            <a:endParaRPr lang="fr-FR" sz="1800">
              <a:solidFill>
                <a:srgbClr val="000000"/>
              </a:solidFill>
              <a:latin typeface="Calibri" charset="0"/>
            </a:endParaRPr>
          </a:p>
          <a:p>
            <a:r>
              <a:rPr lang="fr-FR" sz="1800">
                <a:solidFill>
                  <a:srgbClr val="000000"/>
                </a:solidFill>
                <a:latin typeface="Calibri" charset="0"/>
              </a:rPr>
              <a:t>Il sera réunit au minimum 3 fois par an</a:t>
            </a:r>
          </a:p>
          <a:p>
            <a:pPr marL="1244600" lvl="1" indent="-285750" eaLnBrk="1" hangingPunct="1">
              <a:spcBef>
                <a:spcPct val="20000"/>
              </a:spcBef>
            </a:pPr>
            <a:endParaRPr lang="fr-FR" sz="1600">
              <a:solidFill>
                <a:srgbClr val="000000"/>
              </a:solidFill>
              <a:latin typeface="Times" charset="0"/>
            </a:endParaRPr>
          </a:p>
        </p:txBody>
      </p:sp>
    </p:spTree>
    <p:extLst>
      <p:ext uri="{BB962C8B-B14F-4D97-AF65-F5344CB8AC3E}">
        <p14:creationId xmlns:p14="http://schemas.microsoft.com/office/powerpoint/2010/main" val="148975781"/>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685800" y="609600"/>
            <a:ext cx="6324600" cy="8382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defRPr/>
            </a:pPr>
            <a:r>
              <a:rPr lang="fr-FR" sz="3200" b="1" smtClean="0">
                <a:solidFill>
                  <a:srgbClr val="1704E8"/>
                </a:solidFill>
                <a:latin typeface="Charcoal" charset="0"/>
                <a:ea typeface="ＭＳ Ｐゴシック" pitchFamily="34" charset="-128"/>
              </a:rPr>
              <a:t>(3)Le rôle du conseil de classe</a:t>
            </a: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685800" y="1981200"/>
            <a:ext cx="8229600" cy="47244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r>
              <a:rPr lang="fr-FR" sz="2000" b="1">
                <a:solidFill>
                  <a:srgbClr val="FF0000"/>
                </a:solidFill>
                <a:latin typeface="Calibri" charset="0"/>
              </a:rPr>
              <a:t>Le conseil de classe a pour vocation :</a:t>
            </a:r>
          </a:p>
          <a:p>
            <a:pPr lvl="1"/>
            <a:r>
              <a:rPr lang="fr-FR">
                <a:solidFill>
                  <a:srgbClr val="000000"/>
                </a:solidFill>
                <a:latin typeface="Calibri" charset="0"/>
              </a:rPr>
              <a:t>- de traiter les questions pédagogiques intéressant la vie de classe ;</a:t>
            </a:r>
          </a:p>
          <a:p>
            <a:pPr lvl="1"/>
            <a:r>
              <a:rPr lang="fr-FR">
                <a:solidFill>
                  <a:srgbClr val="000000"/>
                </a:solidFill>
                <a:latin typeface="Calibri" charset="0"/>
              </a:rPr>
              <a:t>- d'examiner les résultats scolaires individuels des élèves en proposant un bilan et des conseils ;</a:t>
            </a:r>
          </a:p>
          <a:p>
            <a:pPr lvl="1"/>
            <a:r>
              <a:rPr lang="fr-FR">
                <a:solidFill>
                  <a:srgbClr val="000000"/>
                </a:solidFill>
                <a:latin typeface="Calibri" charset="0"/>
              </a:rPr>
              <a:t>- d'émettre un avis sur les décisions d'orientation ;</a:t>
            </a:r>
          </a:p>
          <a:p>
            <a:pPr lvl="1"/>
            <a:r>
              <a:rPr lang="fr-FR">
                <a:solidFill>
                  <a:srgbClr val="000000"/>
                </a:solidFill>
                <a:latin typeface="Calibri" charset="0"/>
              </a:rPr>
              <a:t>- d'émettre un avis éclairant le jury d'examen.</a:t>
            </a:r>
          </a:p>
          <a:p>
            <a:endParaRPr lang="fr-FR" b="1">
              <a:solidFill>
                <a:srgbClr val="000000"/>
              </a:solidFill>
              <a:latin typeface="Calibri" charset="0"/>
            </a:endParaRPr>
          </a:p>
          <a:p>
            <a:pPr>
              <a:buFontTx/>
              <a:buChar char="-"/>
            </a:pPr>
            <a:r>
              <a:rPr lang="fr-FR" sz="1800" b="1" i="1">
                <a:solidFill>
                  <a:srgbClr val="101BE8"/>
                </a:solidFill>
                <a:latin typeface="Calibri" charset="0"/>
              </a:rPr>
              <a:t>Le conseil de classe marque, tel un rituel immuable, la fin d</a:t>
            </a:r>
            <a:r>
              <a:rPr lang="ja-JP" altLang="fr-FR" sz="1800" b="1" i="1">
                <a:solidFill>
                  <a:srgbClr val="101BE8"/>
                </a:solidFill>
                <a:latin typeface="Calibri" charset="0"/>
              </a:rPr>
              <a:t>’</a:t>
            </a:r>
            <a:r>
              <a:rPr lang="fr-FR" sz="1800" b="1" i="1">
                <a:solidFill>
                  <a:srgbClr val="101BE8"/>
                </a:solidFill>
                <a:latin typeface="Calibri" charset="0"/>
              </a:rPr>
              <a:t>un trimestre.</a:t>
            </a:r>
          </a:p>
          <a:p>
            <a:r>
              <a:rPr lang="fr-FR" sz="1800" b="1" i="1">
                <a:solidFill>
                  <a:srgbClr val="101BE8"/>
                </a:solidFill>
                <a:latin typeface="Calibri" charset="0"/>
              </a:rPr>
              <a:t>- Il marque également la fin d</a:t>
            </a:r>
            <a:r>
              <a:rPr lang="ja-JP" altLang="fr-FR" sz="1800" b="1" i="1">
                <a:solidFill>
                  <a:srgbClr val="101BE8"/>
                </a:solidFill>
                <a:latin typeface="Calibri" charset="0"/>
              </a:rPr>
              <a:t>’</a:t>
            </a:r>
            <a:r>
              <a:rPr lang="fr-FR" sz="1800" b="1" i="1">
                <a:solidFill>
                  <a:srgbClr val="101BE8"/>
                </a:solidFill>
                <a:latin typeface="Calibri" charset="0"/>
              </a:rPr>
              <a:t>une période de notation.</a:t>
            </a:r>
          </a:p>
          <a:p>
            <a:r>
              <a:rPr lang="fr-FR" sz="1800" b="1" i="1">
                <a:solidFill>
                  <a:srgbClr val="101BE8"/>
                </a:solidFill>
                <a:latin typeface="Calibri" charset="0"/>
              </a:rPr>
              <a:t>- Il est organisé la plupart du temps en fin d</a:t>
            </a:r>
            <a:r>
              <a:rPr lang="ja-JP" altLang="fr-FR" sz="1800" b="1" i="1">
                <a:solidFill>
                  <a:srgbClr val="101BE8"/>
                </a:solidFill>
                <a:latin typeface="Calibri" charset="0"/>
              </a:rPr>
              <a:t>’</a:t>
            </a:r>
            <a:r>
              <a:rPr lang="fr-FR" sz="1800" b="1" i="1">
                <a:solidFill>
                  <a:srgbClr val="101BE8"/>
                </a:solidFill>
                <a:latin typeface="Calibri" charset="0"/>
              </a:rPr>
              <a:t>après-midi</a:t>
            </a:r>
          </a:p>
          <a:p>
            <a:pPr>
              <a:buFontTx/>
              <a:buChar char="-"/>
            </a:pPr>
            <a:r>
              <a:rPr lang="fr-FR" sz="1800" b="1" i="1">
                <a:solidFill>
                  <a:srgbClr val="101BE8"/>
                </a:solidFill>
                <a:latin typeface="Calibri" charset="0"/>
              </a:rPr>
              <a:t>Sa durée moyenne est de l</a:t>
            </a:r>
            <a:r>
              <a:rPr lang="ja-JP" altLang="fr-FR" sz="1800" b="1" i="1">
                <a:solidFill>
                  <a:srgbClr val="101BE8"/>
                </a:solidFill>
                <a:latin typeface="Calibri" charset="0"/>
              </a:rPr>
              <a:t>’</a:t>
            </a:r>
            <a:r>
              <a:rPr lang="fr-FR" sz="1800" b="1" i="1">
                <a:solidFill>
                  <a:srgbClr val="101BE8"/>
                </a:solidFill>
                <a:latin typeface="Calibri" charset="0"/>
              </a:rPr>
              <a:t>ordre de 1h30 environ, mais sujette à une grande variabilité.</a:t>
            </a:r>
            <a:endParaRPr lang="fr-FR" sz="1800" i="1">
              <a:solidFill>
                <a:srgbClr val="101BE8"/>
              </a:solidFill>
              <a:latin typeface="Calibri" charset="0"/>
            </a:endParaRPr>
          </a:p>
          <a:p>
            <a:r>
              <a:rPr lang="fr-FR" sz="1800">
                <a:solidFill>
                  <a:srgbClr val="000000"/>
                </a:solidFill>
                <a:latin typeface="Calibri" charset="0"/>
              </a:rPr>
              <a:t> </a:t>
            </a:r>
          </a:p>
          <a:p>
            <a:pPr lvl="1" eaLnBrk="1" hangingPunct="1">
              <a:spcBef>
                <a:spcPct val="20000"/>
              </a:spcBef>
            </a:pPr>
            <a:endParaRPr lang="fr-FR" sz="1600">
              <a:solidFill>
                <a:srgbClr val="000000"/>
              </a:solidFill>
              <a:latin typeface="Times" charset="0"/>
            </a:endParaRPr>
          </a:p>
        </p:txBody>
      </p:sp>
    </p:spTree>
    <p:extLst>
      <p:ext uri="{BB962C8B-B14F-4D97-AF65-F5344CB8AC3E}">
        <p14:creationId xmlns:p14="http://schemas.microsoft.com/office/powerpoint/2010/main" val="4268204085"/>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685800" y="609600"/>
            <a:ext cx="6324600" cy="8382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defRPr/>
            </a:pPr>
            <a:r>
              <a:rPr lang="fr-FR" sz="3200" b="1" smtClean="0">
                <a:solidFill>
                  <a:srgbClr val="1704E8"/>
                </a:solidFill>
                <a:latin typeface="Charcoal" charset="0"/>
                <a:ea typeface="ＭＳ Ｐゴシック" pitchFamily="34" charset="-128"/>
              </a:rPr>
              <a:t>(4) Un bon conseil de classe </a:t>
            </a: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685800" y="1981200"/>
            <a:ext cx="8229600" cy="41148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pPr>
              <a:buFontTx/>
              <a:buChar char="-"/>
            </a:pPr>
            <a:r>
              <a:rPr lang="fr-FR" sz="1600" b="1">
                <a:solidFill>
                  <a:srgbClr val="000000"/>
                </a:solidFill>
                <a:latin typeface="Calibri" charset="0"/>
              </a:rPr>
              <a:t>Présence de l</a:t>
            </a:r>
            <a:r>
              <a:rPr lang="ja-JP" altLang="fr-FR" sz="1600" b="1">
                <a:solidFill>
                  <a:srgbClr val="000000"/>
                </a:solidFill>
                <a:latin typeface="Calibri" charset="0"/>
              </a:rPr>
              <a:t>’</a:t>
            </a:r>
            <a:r>
              <a:rPr lang="fr-FR" sz="1600" b="1">
                <a:solidFill>
                  <a:srgbClr val="000000"/>
                </a:solidFill>
                <a:latin typeface="Calibri" charset="0"/>
              </a:rPr>
              <a:t>ensemble des enseignants</a:t>
            </a:r>
            <a:br>
              <a:rPr lang="fr-FR" sz="1600" b="1">
                <a:solidFill>
                  <a:srgbClr val="000000"/>
                </a:solidFill>
                <a:latin typeface="Calibri" charset="0"/>
              </a:rPr>
            </a:br>
            <a:endParaRPr lang="fr-FR" sz="1600" b="1">
              <a:solidFill>
                <a:srgbClr val="000000"/>
              </a:solidFill>
              <a:latin typeface="Calibri" charset="0"/>
            </a:endParaRPr>
          </a:p>
          <a:p>
            <a:pPr>
              <a:buFontTx/>
              <a:buChar char="-"/>
            </a:pPr>
            <a:r>
              <a:rPr lang="fr-FR" sz="1600" b="1">
                <a:solidFill>
                  <a:srgbClr val="000000"/>
                </a:solidFill>
                <a:latin typeface="Calibri" charset="0"/>
              </a:rPr>
              <a:t>Relation, communication, participation, discussion, dialogue :</a:t>
            </a:r>
            <a:r>
              <a:rPr lang="fr-FR" sz="1600" i="1">
                <a:solidFill>
                  <a:srgbClr val="000000"/>
                </a:solidFill>
                <a:latin typeface="Calibri" charset="0"/>
              </a:rPr>
              <a:t>« Une bonne relation entre professeur principal et professeurs. « Une discussion ouverte entre professeurs et élèves et parents ».. « L</a:t>
            </a:r>
            <a:r>
              <a:rPr lang="ja-JP" altLang="fr-FR" sz="1600" i="1">
                <a:solidFill>
                  <a:srgbClr val="000000"/>
                </a:solidFill>
                <a:latin typeface="Calibri" charset="0"/>
              </a:rPr>
              <a:t>’</a:t>
            </a:r>
            <a:r>
              <a:rPr lang="fr-FR" sz="1600" i="1">
                <a:solidFill>
                  <a:srgbClr val="000000"/>
                </a:solidFill>
                <a:latin typeface="Calibri" charset="0"/>
              </a:rPr>
              <a:t>envie de chacun de faire vivre ce conseil autour des élèves et de leur personnalité propre, et du rendu collectif de la classe ; l</a:t>
            </a:r>
            <a:r>
              <a:rPr lang="ja-JP" altLang="fr-FR" sz="1600" i="1">
                <a:solidFill>
                  <a:srgbClr val="000000"/>
                </a:solidFill>
                <a:latin typeface="Calibri" charset="0"/>
              </a:rPr>
              <a:t>’</a:t>
            </a:r>
            <a:r>
              <a:rPr lang="fr-FR" sz="1600" i="1">
                <a:solidFill>
                  <a:srgbClr val="000000"/>
                </a:solidFill>
                <a:latin typeface="Calibri" charset="0"/>
              </a:rPr>
              <a:t>envie de travailler ensemble ».</a:t>
            </a:r>
            <a:br>
              <a:rPr lang="fr-FR" sz="1600" i="1">
                <a:solidFill>
                  <a:srgbClr val="000000"/>
                </a:solidFill>
                <a:latin typeface="Calibri" charset="0"/>
              </a:rPr>
            </a:br>
            <a:endParaRPr lang="fr-FR" sz="1600" i="1">
              <a:solidFill>
                <a:srgbClr val="000000"/>
              </a:solidFill>
              <a:latin typeface="Calibri" charset="0"/>
            </a:endParaRPr>
          </a:p>
          <a:p>
            <a:pPr>
              <a:buFontTx/>
              <a:buChar char="-"/>
            </a:pPr>
            <a:r>
              <a:rPr lang="fr-FR" sz="1600" b="1">
                <a:solidFill>
                  <a:srgbClr val="000000"/>
                </a:solidFill>
                <a:latin typeface="Calibri" charset="0"/>
              </a:rPr>
              <a:t>Objectivité </a:t>
            </a:r>
            <a:endParaRPr lang="fr-FR" sz="1600" b="1" i="1">
              <a:solidFill>
                <a:srgbClr val="000000"/>
              </a:solidFill>
              <a:latin typeface="Calibri" charset="0"/>
            </a:endParaRPr>
          </a:p>
          <a:p>
            <a:r>
              <a:rPr lang="fr-FR" sz="1600" i="1">
                <a:solidFill>
                  <a:srgbClr val="000000"/>
                </a:solidFill>
                <a:latin typeface="Calibri" charset="0"/>
              </a:rPr>
              <a:t>« Ne pas oublier d</a:t>
            </a:r>
            <a:r>
              <a:rPr lang="ja-JP" altLang="fr-FR" sz="1600" i="1">
                <a:solidFill>
                  <a:srgbClr val="000000"/>
                </a:solidFill>
                <a:latin typeface="Calibri" charset="0"/>
              </a:rPr>
              <a:t>’</a:t>
            </a:r>
            <a:r>
              <a:rPr lang="fr-FR" sz="1600" i="1">
                <a:solidFill>
                  <a:srgbClr val="000000"/>
                </a:solidFill>
                <a:latin typeface="Calibri" charset="0"/>
              </a:rPr>
              <a:t>encourager les bons élèves, sur lesquels on passe souvent trop vite au profit des cas à problèmes » [Ndlr : propos d</a:t>
            </a:r>
            <a:r>
              <a:rPr lang="ja-JP" altLang="fr-FR" sz="1600" i="1">
                <a:solidFill>
                  <a:srgbClr val="000000"/>
                </a:solidFill>
                <a:latin typeface="Calibri" charset="0"/>
              </a:rPr>
              <a:t>’</a:t>
            </a:r>
            <a:r>
              <a:rPr lang="fr-FR" sz="1600" i="1">
                <a:solidFill>
                  <a:srgbClr val="000000"/>
                </a:solidFill>
                <a:latin typeface="Calibri" charset="0"/>
              </a:rPr>
              <a:t>une lycéenne déléguée].</a:t>
            </a:r>
          </a:p>
          <a:p>
            <a:r>
              <a:rPr lang="fr-FR" sz="1600" i="1">
                <a:solidFill>
                  <a:srgbClr val="000000"/>
                </a:solidFill>
                <a:latin typeface="Calibri" charset="0"/>
              </a:rPr>
              <a:t>« Savoir revenir sur le cas d</a:t>
            </a:r>
            <a:r>
              <a:rPr lang="ja-JP" altLang="fr-FR" sz="1600" i="1">
                <a:solidFill>
                  <a:srgbClr val="000000"/>
                </a:solidFill>
                <a:latin typeface="Calibri" charset="0"/>
              </a:rPr>
              <a:t>’</a:t>
            </a:r>
            <a:r>
              <a:rPr lang="fr-FR" sz="1600" i="1">
                <a:solidFill>
                  <a:srgbClr val="000000"/>
                </a:solidFill>
                <a:latin typeface="Calibri" charset="0"/>
              </a:rPr>
              <a:t>un élève en fin de conseil pour revoir une appréciation, un jugement »</a:t>
            </a:r>
          </a:p>
          <a:p>
            <a:r>
              <a:rPr lang="fr-FR" sz="1600" i="1">
                <a:solidFill>
                  <a:srgbClr val="000000"/>
                </a:solidFill>
                <a:latin typeface="Calibri" charset="0"/>
              </a:rPr>
              <a:t>« Savoir prendre du temps pour chaque cas complexe »</a:t>
            </a:r>
          </a:p>
        </p:txBody>
      </p:sp>
    </p:spTree>
    <p:extLst>
      <p:ext uri="{BB962C8B-B14F-4D97-AF65-F5344CB8AC3E}">
        <p14:creationId xmlns:p14="http://schemas.microsoft.com/office/powerpoint/2010/main" val="1438507051"/>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304800" y="152400"/>
            <a:ext cx="7010400" cy="22860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r>
              <a:rPr lang="fr-FR" sz="3200" b="1">
                <a:solidFill>
                  <a:srgbClr val="1704E8"/>
                </a:solidFill>
                <a:latin typeface="Charcoal" charset="0"/>
                <a:ea typeface="ＭＳ Ｐゴシック" charset="0"/>
                <a:cs typeface="ＭＳ Ｐゴシック" charset="0"/>
              </a:rPr>
              <a:t>(5) Le déroulement  du conseil de classe  : </a:t>
            </a:r>
            <a:br>
              <a:rPr lang="fr-FR" sz="3200" b="1">
                <a:solidFill>
                  <a:srgbClr val="1704E8"/>
                </a:solidFill>
                <a:latin typeface="Charcoal" charset="0"/>
                <a:ea typeface="ＭＳ Ｐゴシック" charset="0"/>
                <a:cs typeface="ＭＳ Ｐゴシック" charset="0"/>
              </a:rPr>
            </a:br>
            <a:r>
              <a:rPr lang="fr-FR" sz="3200" b="1">
                <a:solidFill>
                  <a:srgbClr val="FF0000"/>
                </a:solidFill>
                <a:latin typeface="Charcoal" charset="0"/>
                <a:ea typeface="ＭＳ Ｐゴシック" charset="0"/>
                <a:cs typeface="ＭＳ Ｐゴシック" charset="0"/>
              </a:rPr>
              <a:t>1. </a:t>
            </a:r>
            <a:r>
              <a:rPr lang="fr-FR" sz="3200" b="1">
                <a:solidFill>
                  <a:srgbClr val="FF0000"/>
                </a:solidFill>
                <a:latin typeface="Calibri" charset="0"/>
                <a:ea typeface="ＭＳ Ｐゴシック" charset="0"/>
                <a:cs typeface="ＭＳ Ｐゴシック" charset="0"/>
              </a:rPr>
              <a:t>= </a:t>
            </a:r>
            <a:r>
              <a:rPr lang="fr-FR" sz="2800" b="1">
                <a:solidFill>
                  <a:srgbClr val="FF0000"/>
                </a:solidFill>
                <a:latin typeface="Calibri" charset="0"/>
                <a:ea typeface="ＭＳ Ｐゴシック" charset="0"/>
                <a:cs typeface="ＭＳ Ｐゴシック" charset="0"/>
              </a:rPr>
              <a:t>la « météo » de la classe : synthèse des résultats, niveau, ambiance, vie de classe</a:t>
            </a:r>
            <a:endParaRPr lang="fr-FR" sz="2800" b="1">
              <a:solidFill>
                <a:srgbClr val="FF0000"/>
              </a:solidFill>
              <a:latin typeface="Charcoal" charset="0"/>
              <a:ea typeface="ＭＳ Ｐゴシック" charset="0"/>
              <a:cs typeface="ＭＳ Ｐゴシック" charset="0"/>
            </a:endParaRP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304800" y="2895600"/>
            <a:ext cx="8458200" cy="36576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r>
              <a:rPr lang="fr-FR" sz="2000">
                <a:solidFill>
                  <a:srgbClr val="000000"/>
                </a:solidFill>
                <a:latin typeface="Calibri" charset="0"/>
              </a:rPr>
              <a:t>- Le professeur principal fait la synthèse des résultats de la classe. Chaque professeur intervient dans sa discipline pour un complément d'information ;</a:t>
            </a:r>
          </a:p>
          <a:p>
            <a:r>
              <a:rPr lang="fr-FR" sz="2000">
                <a:solidFill>
                  <a:srgbClr val="000000"/>
                </a:solidFill>
                <a:latin typeface="Calibri" charset="0"/>
              </a:rPr>
              <a:t>- le CPE fait le point sur la situation relative à l'absentéisme ou à la vie scolaire ;</a:t>
            </a:r>
          </a:p>
          <a:p>
            <a:r>
              <a:rPr lang="fr-FR" sz="2000">
                <a:solidFill>
                  <a:srgbClr val="000000"/>
                </a:solidFill>
                <a:latin typeface="Calibri" charset="0"/>
              </a:rPr>
              <a:t>- intervention des délégués-élèves puis des délégués-parents sur </a:t>
            </a:r>
            <a:r>
              <a:rPr lang="fr-FR" sz="2000" u="sng">
                <a:solidFill>
                  <a:srgbClr val="000000"/>
                </a:solidFill>
                <a:latin typeface="Calibri" charset="0"/>
              </a:rPr>
              <a:t>tous les aspects de la vie de la classe.</a:t>
            </a:r>
            <a:br>
              <a:rPr lang="fr-FR" sz="2000" u="sng">
                <a:solidFill>
                  <a:srgbClr val="000000"/>
                </a:solidFill>
                <a:latin typeface="Calibri" charset="0"/>
              </a:rPr>
            </a:br>
            <a:endParaRPr lang="fr-FR" sz="2000" u="sng">
              <a:solidFill>
                <a:srgbClr val="000000"/>
              </a:solidFill>
              <a:latin typeface="Calibri" charset="0"/>
            </a:endParaRPr>
          </a:p>
          <a:p>
            <a:r>
              <a:rPr lang="fr-FR" sz="2000">
                <a:solidFill>
                  <a:srgbClr val="000000"/>
                </a:solidFill>
                <a:latin typeface="Calibri" charset="0"/>
              </a:rPr>
              <a:t>En aucun cas, le conseil de classe n'a à évoquer des problèmes ou des situations mettant en cause élèves, parents, etc. dans leur personne. </a:t>
            </a:r>
          </a:p>
          <a:p>
            <a:r>
              <a:rPr lang="fr-FR" sz="2000">
                <a:solidFill>
                  <a:srgbClr val="FF0000"/>
                </a:solidFill>
                <a:latin typeface="Calibri" charset="0"/>
              </a:rPr>
              <a:t>Les membres du conseil sont tenus à un devoir de réserve. </a:t>
            </a:r>
            <a:r>
              <a:rPr lang="fr-FR" sz="2000">
                <a:solidFill>
                  <a:srgbClr val="000000"/>
                </a:solidFill>
                <a:latin typeface="Calibri" charset="0"/>
              </a:rPr>
              <a:t>Il est rappelé à  l'ensemble des participants </a:t>
            </a:r>
            <a:r>
              <a:rPr lang="fr-FR" sz="2000">
                <a:solidFill>
                  <a:srgbClr val="FF0000"/>
                </a:solidFill>
                <a:latin typeface="Calibri" charset="0"/>
              </a:rPr>
              <a:t>la confidentialité des débats </a:t>
            </a:r>
            <a:r>
              <a:rPr lang="fr-FR" sz="2000">
                <a:solidFill>
                  <a:srgbClr val="000000"/>
                </a:solidFill>
                <a:latin typeface="Calibri" charset="0"/>
              </a:rPr>
              <a:t>et la teneur de ce qui peut être rapporté à l'extérieur de manière générale et individuelle. </a:t>
            </a:r>
          </a:p>
          <a:p>
            <a:r>
              <a:rPr lang="fr-FR" sz="2000">
                <a:solidFill>
                  <a:srgbClr val="000000"/>
                </a:solidFill>
                <a:latin typeface="Calibri" charset="0"/>
              </a:rPr>
              <a:t> </a:t>
            </a:r>
          </a:p>
          <a:p>
            <a:pPr marL="1244600" lvl="1" indent="-285750" eaLnBrk="1" hangingPunct="1">
              <a:spcBef>
                <a:spcPct val="20000"/>
              </a:spcBef>
            </a:pPr>
            <a:endParaRPr lang="fr-FR" sz="1600">
              <a:solidFill>
                <a:srgbClr val="000000"/>
              </a:solidFill>
              <a:latin typeface="Times" charset="0"/>
            </a:endParaRPr>
          </a:p>
        </p:txBody>
      </p:sp>
    </p:spTree>
    <p:extLst>
      <p:ext uri="{BB962C8B-B14F-4D97-AF65-F5344CB8AC3E}">
        <p14:creationId xmlns:p14="http://schemas.microsoft.com/office/powerpoint/2010/main" val="689653484"/>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0" y="152400"/>
            <a:ext cx="7010400" cy="12954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r>
              <a:rPr lang="fr-FR" sz="3200" b="1">
                <a:solidFill>
                  <a:srgbClr val="1704E8"/>
                </a:solidFill>
                <a:latin typeface="Charcoal" charset="0"/>
                <a:ea typeface="ＭＳ Ｐゴシック" charset="0"/>
                <a:cs typeface="ＭＳ Ｐゴシック" charset="0"/>
              </a:rPr>
              <a:t>(6) Le déroulement  du conseil de classe  : </a:t>
            </a:r>
            <a:r>
              <a:rPr lang="fr-FR" sz="3200" b="1">
                <a:solidFill>
                  <a:srgbClr val="FF0000"/>
                </a:solidFill>
                <a:latin typeface="Charcoal" charset="0"/>
                <a:ea typeface="ＭＳ Ｐゴシック" charset="0"/>
                <a:cs typeface="ＭＳ Ｐゴシック" charset="0"/>
              </a:rPr>
              <a:t>2. </a:t>
            </a:r>
            <a:r>
              <a:rPr lang="fr-FR" sz="3200" b="1">
                <a:solidFill>
                  <a:srgbClr val="FF0000"/>
                </a:solidFill>
                <a:latin typeface="Calibri" charset="0"/>
                <a:ea typeface="ＭＳ Ｐゴシック" charset="0"/>
                <a:cs typeface="ＭＳ Ｐゴシック" charset="0"/>
              </a:rPr>
              <a:t>Examen des cas individuels</a:t>
            </a:r>
            <a:endParaRPr lang="fr-FR" sz="3200" b="1">
              <a:solidFill>
                <a:srgbClr val="FF0000"/>
              </a:solidFill>
              <a:latin typeface="Charcoal" charset="0"/>
              <a:ea typeface="ＭＳ Ｐゴシック" charset="0"/>
              <a:cs typeface="ＭＳ Ｐゴシック" charset="0"/>
            </a:endParaRP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0" y="1828800"/>
            <a:ext cx="9144000" cy="50292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r>
              <a:rPr lang="fr-FR" sz="2000">
                <a:solidFill>
                  <a:srgbClr val="000000"/>
                </a:solidFill>
                <a:latin typeface="Calibri" charset="0"/>
              </a:rPr>
              <a:t>L'examen des cas individuels peut se faire dans un ordre différent que celui de l'ordre alphabétique, en regroupant les élèves suivant d'autres critères. </a:t>
            </a:r>
          </a:p>
          <a:p>
            <a:endParaRPr lang="fr-FR" sz="2000">
              <a:solidFill>
                <a:srgbClr val="000000"/>
              </a:solidFill>
              <a:latin typeface="Calibri" charset="0"/>
            </a:endParaRPr>
          </a:p>
          <a:p>
            <a:r>
              <a:rPr lang="fr-FR" sz="2000">
                <a:solidFill>
                  <a:srgbClr val="000000"/>
                </a:solidFill>
                <a:latin typeface="Calibri" charset="0"/>
              </a:rPr>
              <a:t>Pour chaque élève, il s'agira de connaître dans les grandes lignes, ses points forts, ses points faibles, ses potentialités et son niveau d'acquisition des compétences attendues pour la classe concernée. </a:t>
            </a:r>
          </a:p>
          <a:p>
            <a:r>
              <a:rPr lang="fr-FR" sz="2000">
                <a:solidFill>
                  <a:srgbClr val="000000"/>
                </a:solidFill>
                <a:latin typeface="Calibri" charset="0"/>
              </a:rPr>
              <a:t>Chaque fois que possible, on s'attachera à valoriser les compétences acquises, même lorsqu'elles sont modestes.  </a:t>
            </a:r>
          </a:p>
          <a:p>
            <a:endParaRPr lang="fr-FR" sz="2000">
              <a:solidFill>
                <a:srgbClr val="000000"/>
              </a:solidFill>
              <a:latin typeface="Calibri" charset="0"/>
            </a:endParaRPr>
          </a:p>
          <a:p>
            <a:r>
              <a:rPr lang="fr-FR" sz="2000" b="1">
                <a:solidFill>
                  <a:srgbClr val="FF0000"/>
                </a:solidFill>
                <a:latin typeface="Calibri" charset="0"/>
              </a:rPr>
              <a:t>Lors des paliers d'orientation, </a:t>
            </a:r>
            <a:r>
              <a:rPr lang="fr-FR" sz="2000">
                <a:solidFill>
                  <a:srgbClr val="000000"/>
                </a:solidFill>
                <a:latin typeface="Calibri" charset="0"/>
              </a:rPr>
              <a:t>le conseil de classe émet une proposition mais c'est le chef d'établissement qui prend la décision d'orientation. En cas de désaccord avec la famille, il la reçoit en entretien. Si le désaccord persiste, la famille peut faire appel devant la commission d</a:t>
            </a:r>
            <a:r>
              <a:rPr lang="ja-JP" altLang="fr-FR" sz="2000">
                <a:solidFill>
                  <a:srgbClr val="000000"/>
                </a:solidFill>
                <a:latin typeface="Calibri" charset="0"/>
              </a:rPr>
              <a:t>’</a:t>
            </a:r>
            <a:r>
              <a:rPr lang="fr-FR" sz="2000">
                <a:solidFill>
                  <a:srgbClr val="000000"/>
                </a:solidFill>
                <a:latin typeface="Calibri" charset="0"/>
              </a:rPr>
              <a:t>appel.</a:t>
            </a:r>
            <a:endParaRPr lang="fr-FR" sz="1600">
              <a:solidFill>
                <a:srgbClr val="000000"/>
              </a:solidFill>
              <a:latin typeface="Times" charset="0"/>
            </a:endParaRPr>
          </a:p>
        </p:txBody>
      </p:sp>
    </p:spTree>
    <p:extLst>
      <p:ext uri="{BB962C8B-B14F-4D97-AF65-F5344CB8AC3E}">
        <p14:creationId xmlns:p14="http://schemas.microsoft.com/office/powerpoint/2010/main" val="4031560497"/>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228600" y="152400"/>
            <a:ext cx="6781800" cy="17526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r>
              <a:rPr lang="fr-FR" sz="3200" b="1">
                <a:solidFill>
                  <a:srgbClr val="1704E8"/>
                </a:solidFill>
                <a:latin typeface="Charcoal" charset="0"/>
                <a:ea typeface="ＭＳ Ｐゴシック" charset="0"/>
                <a:cs typeface="ＭＳ Ｐゴシック" charset="0"/>
              </a:rPr>
              <a:t>(7) Le rôle du parent délégué  :</a:t>
            </a:r>
            <a:br>
              <a:rPr lang="fr-FR" sz="3200" b="1">
                <a:solidFill>
                  <a:srgbClr val="1704E8"/>
                </a:solidFill>
                <a:latin typeface="Charcoal" charset="0"/>
                <a:ea typeface="ＭＳ Ｐゴシック" charset="0"/>
                <a:cs typeface="ＭＳ Ｐゴシック" charset="0"/>
              </a:rPr>
            </a:br>
            <a:r>
              <a:rPr lang="fr-FR" sz="3200" b="1">
                <a:solidFill>
                  <a:srgbClr val="1704E8"/>
                </a:solidFill>
                <a:latin typeface="Charcoal" charset="0"/>
                <a:ea typeface="ＭＳ Ｐゴシック" charset="0"/>
                <a:cs typeface="ＭＳ Ｐゴシック" charset="0"/>
              </a:rPr>
              <a:t>Porte –parole des parents au conseil de classe</a:t>
            </a: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228600" y="2286000"/>
            <a:ext cx="8534400" cy="42672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pPr marL="787400" indent="-285750" eaLnBrk="1" hangingPunct="1">
              <a:spcBef>
                <a:spcPct val="20000"/>
              </a:spcBef>
            </a:pPr>
            <a:r>
              <a:rPr lang="fr-FR" sz="2800" b="1">
                <a:solidFill>
                  <a:srgbClr val="FF0000"/>
                </a:solidFill>
                <a:latin typeface="Times" charset="0"/>
              </a:rPr>
              <a:t>Avant le conseil :</a:t>
            </a:r>
          </a:p>
          <a:p>
            <a:pPr marL="787400" indent="-285750" eaLnBrk="1" hangingPunct="1">
              <a:spcBef>
                <a:spcPct val="20000"/>
              </a:spcBef>
            </a:pPr>
            <a:endParaRPr lang="fr-FR" sz="1600" b="1">
              <a:solidFill>
                <a:srgbClr val="FF0000"/>
              </a:solidFill>
              <a:latin typeface="Times" charset="0"/>
            </a:endParaRPr>
          </a:p>
          <a:p>
            <a:pPr marL="787400" indent="-285750" eaLnBrk="1" hangingPunct="1">
              <a:spcBef>
                <a:spcPct val="20000"/>
              </a:spcBef>
              <a:buFont typeface="Arial" charset="0"/>
              <a:buChar char="•"/>
            </a:pPr>
            <a:r>
              <a:rPr lang="fr-FR" sz="1600" b="1">
                <a:solidFill>
                  <a:srgbClr val="FF0000"/>
                </a:solidFill>
                <a:latin typeface="Times" charset="0"/>
              </a:rPr>
              <a:t>Informer er recueillir des informations </a:t>
            </a:r>
            <a:r>
              <a:rPr lang="fr-FR" sz="1600">
                <a:solidFill>
                  <a:srgbClr val="000000"/>
                </a:solidFill>
                <a:latin typeface="Times" charset="0"/>
              </a:rPr>
              <a:t>: faites circuler vos coordonnées dès votre désignation pour vous faire connaître des parents de la classe.  Vous aurez obtenu soit du chef d</a:t>
            </a:r>
            <a:r>
              <a:rPr lang="ja-JP" altLang="fr-FR" sz="1600">
                <a:solidFill>
                  <a:srgbClr val="000000"/>
                </a:solidFill>
                <a:latin typeface="Times" charset="0"/>
              </a:rPr>
              <a:t>’</a:t>
            </a:r>
            <a:r>
              <a:rPr lang="fr-FR" sz="1600">
                <a:solidFill>
                  <a:srgbClr val="000000"/>
                </a:solidFill>
                <a:latin typeface="Times" charset="0"/>
              </a:rPr>
              <a:t>établissement soit directement des parents de la classe lors de la réunion parents-professeurs,  les coordonnées des parents.</a:t>
            </a:r>
            <a:br>
              <a:rPr lang="fr-FR" sz="1600">
                <a:solidFill>
                  <a:srgbClr val="000000"/>
                </a:solidFill>
                <a:latin typeface="Times" charset="0"/>
              </a:rPr>
            </a:br>
            <a:endParaRPr lang="fr-FR" sz="1600">
              <a:solidFill>
                <a:srgbClr val="000000"/>
              </a:solidFill>
              <a:latin typeface="Times" charset="0"/>
            </a:endParaRPr>
          </a:p>
          <a:p>
            <a:pPr marL="787400" indent="-285750" eaLnBrk="1" hangingPunct="1">
              <a:spcBef>
                <a:spcPct val="20000"/>
              </a:spcBef>
              <a:buFont typeface="Arial" charset="0"/>
              <a:buChar char="•"/>
            </a:pPr>
            <a:r>
              <a:rPr lang="fr-FR" sz="1600">
                <a:solidFill>
                  <a:srgbClr val="000000"/>
                </a:solidFill>
                <a:latin typeface="Times" charset="0"/>
              </a:rPr>
              <a:t>Quelques jours avant le conseil, </a:t>
            </a:r>
            <a:r>
              <a:rPr lang="fr-FR" sz="1600">
                <a:solidFill>
                  <a:srgbClr val="1704E8"/>
                </a:solidFill>
                <a:latin typeface="Times" charset="0"/>
              </a:rPr>
              <a:t>faites circuler une fiche retour aux parents </a:t>
            </a:r>
            <a:r>
              <a:rPr lang="fr-FR" sz="1600">
                <a:solidFill>
                  <a:srgbClr val="000000"/>
                </a:solidFill>
                <a:latin typeface="Times" charset="0"/>
              </a:rPr>
              <a:t>pour  recueillir leurs appréciations et remarques.</a:t>
            </a:r>
          </a:p>
          <a:p>
            <a:pPr marL="787400" indent="-285750"/>
            <a:endParaRPr lang="fr-FR" sz="1600" b="1">
              <a:solidFill>
                <a:srgbClr val="000000"/>
              </a:solidFill>
              <a:latin typeface="Calibri" charset="0"/>
            </a:endParaRPr>
          </a:p>
          <a:p>
            <a:pPr lvl="1">
              <a:buFont typeface="Arial" charset="0"/>
              <a:buChar char="•"/>
            </a:pPr>
            <a:r>
              <a:rPr lang="fr-FR" sz="1600" b="1">
                <a:solidFill>
                  <a:srgbClr val="000000"/>
                </a:solidFill>
                <a:latin typeface="Calibri" charset="0"/>
              </a:rPr>
              <a:t>Contacts préalables avec les professeurs</a:t>
            </a:r>
            <a:endParaRPr lang="fr-FR" sz="1600">
              <a:solidFill>
                <a:srgbClr val="000000"/>
              </a:solidFill>
              <a:latin typeface="Calibri" charset="0"/>
            </a:endParaRPr>
          </a:p>
          <a:p>
            <a:pPr lvl="1"/>
            <a:r>
              <a:rPr lang="fr-FR" sz="1600">
                <a:solidFill>
                  <a:srgbClr val="000000"/>
                </a:solidFill>
                <a:latin typeface="Calibri" charset="0"/>
              </a:rPr>
              <a:t>Si une question intéresse une discipline en particulier, examinez-la d'abord avec le professeur concerné avant de le faire, si nécessaire, avec l'ensemble du conseil de classe </a:t>
            </a:r>
            <a:endParaRPr lang="fr-FR" sz="1600">
              <a:solidFill>
                <a:srgbClr val="000000"/>
              </a:solidFill>
              <a:latin typeface="Times" charset="0"/>
            </a:endParaRPr>
          </a:p>
          <a:p>
            <a:pPr marL="787400" indent="-285750" eaLnBrk="1" hangingPunct="1">
              <a:spcBef>
                <a:spcPct val="20000"/>
              </a:spcBef>
            </a:pPr>
            <a:endParaRPr lang="fr-FR" sz="1600">
              <a:solidFill>
                <a:srgbClr val="000000"/>
              </a:solidFill>
              <a:latin typeface="Times" charset="0"/>
            </a:endParaRPr>
          </a:p>
        </p:txBody>
      </p:sp>
    </p:spTree>
    <p:extLst>
      <p:ext uri="{BB962C8B-B14F-4D97-AF65-F5344CB8AC3E}">
        <p14:creationId xmlns:p14="http://schemas.microsoft.com/office/powerpoint/2010/main" val="1463941724"/>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0" y="2057400"/>
            <a:ext cx="9144000" cy="8382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normAutofit fontScale="90000"/>
          </a:bodyPr>
          <a:lstStyle/>
          <a:p>
            <a:pPr algn="l" eaLnBrk="1" hangingPunct="1"/>
            <a:r>
              <a:rPr lang="fr-FR" sz="3200" b="1">
                <a:solidFill>
                  <a:srgbClr val="FF0000"/>
                </a:solidFill>
                <a:latin typeface="Times" charset="0"/>
                <a:ea typeface="ＭＳ Ｐゴシック" charset="0"/>
                <a:cs typeface="ＭＳ Ｐゴシック" charset="0"/>
              </a:rPr>
              <a:t>Pendant le conseil: </a:t>
            </a:r>
            <a:r>
              <a:rPr lang="fr-FR" sz="2400">
                <a:solidFill>
                  <a:srgbClr val="000000"/>
                </a:solidFill>
                <a:latin typeface="Calibri" charset="0"/>
                <a:ea typeface="ＭＳ Ｐゴシック" charset="0"/>
                <a:cs typeface="ＭＳ Ｐゴシック" charset="0"/>
              </a:rPr>
              <a:t>Les interventions du parent délégué peuvent porter sur:</a:t>
            </a:r>
            <a:endParaRPr lang="fr-FR" sz="2400" b="1">
              <a:solidFill>
                <a:srgbClr val="1704E8"/>
              </a:solidFill>
              <a:latin typeface="Calibri" charset="0"/>
              <a:ea typeface="ＭＳ Ｐゴシック" charset="0"/>
              <a:cs typeface="ＭＳ Ｐゴシック" charset="0"/>
            </a:endParaRP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0" y="3200400"/>
            <a:ext cx="9144000" cy="36576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pPr>
              <a:buFontTx/>
              <a:buChar char="-"/>
            </a:pPr>
            <a:r>
              <a:rPr lang="fr-FR" sz="1800" b="1">
                <a:solidFill>
                  <a:srgbClr val="000000"/>
                </a:solidFill>
                <a:latin typeface="Calibri" charset="0"/>
              </a:rPr>
              <a:t>les observations présentées par le représentant de l'équipe pédagogique en début de séance.</a:t>
            </a:r>
          </a:p>
          <a:p>
            <a:pPr>
              <a:buFontTx/>
              <a:buChar char="-"/>
            </a:pPr>
            <a:r>
              <a:rPr lang="fr-FR" sz="1800" b="1">
                <a:solidFill>
                  <a:srgbClr val="000000"/>
                </a:solidFill>
                <a:latin typeface="Calibri" charset="0"/>
              </a:rPr>
              <a:t> tout autre sujet préoccupant les familles: climat de la classe, discipline, emploi du temps, travail en classe, notations pas toujours compréhensibles, travail à la maison, examen de fin d'année, orientation et débouchés</a:t>
            </a:r>
            <a:r>
              <a:rPr lang="fr-FR" sz="1600">
                <a:solidFill>
                  <a:srgbClr val="000000"/>
                </a:solidFill>
                <a:latin typeface="Calibri" charset="0"/>
              </a:rPr>
              <a:t>, </a:t>
            </a:r>
          </a:p>
          <a:p>
            <a:r>
              <a:rPr lang="fr-FR" sz="1600">
                <a:solidFill>
                  <a:srgbClr val="000000"/>
                </a:solidFill>
                <a:latin typeface="Calibri" charset="0"/>
              </a:rPr>
              <a:t>Veiller, sur les cas individuels, à ce qu</a:t>
            </a:r>
            <a:r>
              <a:rPr lang="ja-JP" altLang="fr-FR" sz="1600">
                <a:solidFill>
                  <a:srgbClr val="000000"/>
                </a:solidFill>
                <a:latin typeface="Calibri" charset="0"/>
              </a:rPr>
              <a:t>’</a:t>
            </a:r>
            <a:r>
              <a:rPr lang="fr-FR" sz="1600">
                <a:solidFill>
                  <a:srgbClr val="000000"/>
                </a:solidFill>
                <a:latin typeface="Calibri" charset="0"/>
              </a:rPr>
              <a:t>aucune information susceptible d</a:t>
            </a:r>
            <a:r>
              <a:rPr lang="ja-JP" altLang="fr-FR" sz="1600">
                <a:solidFill>
                  <a:srgbClr val="000000"/>
                </a:solidFill>
                <a:latin typeface="Calibri" charset="0"/>
              </a:rPr>
              <a:t>’</a:t>
            </a:r>
            <a:r>
              <a:rPr lang="fr-FR" sz="1600">
                <a:solidFill>
                  <a:srgbClr val="000000"/>
                </a:solidFill>
                <a:latin typeface="Calibri" charset="0"/>
              </a:rPr>
              <a:t>éclairer le comportement d</a:t>
            </a:r>
            <a:r>
              <a:rPr lang="ja-JP" altLang="fr-FR" sz="1600">
                <a:solidFill>
                  <a:srgbClr val="000000"/>
                </a:solidFill>
                <a:latin typeface="Calibri" charset="0"/>
              </a:rPr>
              <a:t>’</a:t>
            </a:r>
            <a:r>
              <a:rPr lang="fr-FR" sz="1600">
                <a:solidFill>
                  <a:srgbClr val="000000"/>
                </a:solidFill>
                <a:latin typeface="Calibri" charset="0"/>
              </a:rPr>
              <a:t>un élève n</a:t>
            </a:r>
            <a:r>
              <a:rPr lang="ja-JP" altLang="fr-FR" sz="1600">
                <a:solidFill>
                  <a:srgbClr val="000000"/>
                </a:solidFill>
                <a:latin typeface="Calibri" charset="0"/>
              </a:rPr>
              <a:t>’</a:t>
            </a:r>
            <a:r>
              <a:rPr lang="fr-FR" sz="1600">
                <a:solidFill>
                  <a:srgbClr val="000000"/>
                </a:solidFill>
                <a:latin typeface="Calibri" charset="0"/>
              </a:rPr>
              <a:t>ait été négligée.</a:t>
            </a:r>
          </a:p>
          <a:p>
            <a:r>
              <a:rPr lang="fr-FR" sz="1600" b="1">
                <a:solidFill>
                  <a:srgbClr val="FF0000"/>
                </a:solidFill>
                <a:latin typeface="Calibri" charset="0"/>
              </a:rPr>
              <a:t>- Si vous constatez des moyennes de classe basses, il faut vous en étonner ! Toute une classe ne peut pas être mauvaise ! </a:t>
            </a:r>
            <a:r>
              <a:rPr lang="fr-FR" sz="1600">
                <a:solidFill>
                  <a:srgbClr val="000000"/>
                </a:solidFill>
                <a:latin typeface="Calibri" charset="0"/>
              </a:rPr>
              <a:t>La FAPEE comme la direction de l</a:t>
            </a:r>
            <a:r>
              <a:rPr lang="ja-JP" altLang="fr-FR" sz="1600">
                <a:solidFill>
                  <a:srgbClr val="000000"/>
                </a:solidFill>
                <a:latin typeface="Calibri" charset="0"/>
              </a:rPr>
              <a:t>’</a:t>
            </a:r>
            <a:r>
              <a:rPr lang="fr-FR" sz="1600">
                <a:solidFill>
                  <a:srgbClr val="000000"/>
                </a:solidFill>
                <a:latin typeface="Calibri" charset="0"/>
              </a:rPr>
              <a:t>enseignement scolaire soutient la lutte contre la constante macabre (voir notre lettre sur l</a:t>
            </a:r>
            <a:r>
              <a:rPr lang="ja-JP" altLang="fr-FR" sz="1600">
                <a:solidFill>
                  <a:srgbClr val="000000"/>
                </a:solidFill>
                <a:latin typeface="Calibri" charset="0"/>
              </a:rPr>
              <a:t>’</a:t>
            </a:r>
            <a:r>
              <a:rPr lang="fr-FR" sz="1600">
                <a:solidFill>
                  <a:srgbClr val="000000"/>
                </a:solidFill>
                <a:latin typeface="Calibri" charset="0"/>
              </a:rPr>
              <a:t>évaluation)</a:t>
            </a:r>
          </a:p>
          <a:p>
            <a:r>
              <a:rPr lang="fr-FR">
                <a:solidFill>
                  <a:srgbClr val="FF0000"/>
                </a:solidFill>
                <a:latin typeface="Calibri" charset="0"/>
              </a:rPr>
              <a:t> </a:t>
            </a:r>
            <a:r>
              <a:rPr lang="fr-FR" b="1">
                <a:solidFill>
                  <a:srgbClr val="FF0000"/>
                </a:solidFill>
                <a:latin typeface="Calibri" charset="0"/>
              </a:rPr>
              <a:t>Attention à la forme</a:t>
            </a:r>
            <a:endParaRPr lang="fr-FR">
              <a:solidFill>
                <a:srgbClr val="FF0000"/>
              </a:solidFill>
              <a:latin typeface="Calibri" charset="0"/>
            </a:endParaRPr>
          </a:p>
          <a:p>
            <a:r>
              <a:rPr lang="fr-FR" sz="1600">
                <a:solidFill>
                  <a:srgbClr val="000000"/>
                </a:solidFill>
                <a:latin typeface="Calibri" charset="0"/>
              </a:rPr>
              <a:t>Les délégués veilleront à la forme utilisée au cours de ces interventions: exactitude des informations transmises, courtoisie et respect des enseignants.  En contrepartie, les délégués devront faire respecter leur droit à la parole en tant que membre à part entière du conseil de classe. </a:t>
            </a:r>
            <a:endParaRPr lang="fr-FR" sz="1600">
              <a:solidFill>
                <a:srgbClr val="000000"/>
              </a:solidFill>
              <a:latin typeface="Times" charset="0"/>
            </a:endParaRPr>
          </a:p>
        </p:txBody>
      </p:sp>
      <p:sp>
        <p:nvSpPr>
          <p:cNvPr id="12" name="Rectangle 3"/>
          <p:cNvSpPr txBox="1">
            <a:spLocks noChangeArrowheads="1"/>
          </p:cNvSpPr>
          <p:nvPr/>
        </p:nvSpPr>
        <p:spPr bwMode="auto">
          <a:xfrm>
            <a:off x="228600" y="152400"/>
            <a:ext cx="6781800" cy="17526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nchor="ctr"/>
          <a:lstStyle>
            <a:lvl1pPr>
              <a:defRPr sz="2400">
                <a:solidFill>
                  <a:schemeClr val="tx1"/>
                </a:solidFill>
                <a:latin typeface="Geneva" charset="0"/>
                <a:ea typeface="ＭＳ Ｐゴシック" charset="0"/>
                <a:cs typeface="ＭＳ Ｐゴシック" charset="0"/>
              </a:defRPr>
            </a:lvl1pPr>
            <a:lvl2pPr marL="742950" indent="-285750">
              <a:defRPr sz="2400">
                <a:solidFill>
                  <a:schemeClr val="tx1"/>
                </a:solidFill>
                <a:latin typeface="Geneva" charset="0"/>
                <a:ea typeface="ＭＳ Ｐゴシック" charset="0"/>
              </a:defRPr>
            </a:lvl2pPr>
            <a:lvl3pPr marL="1143000" indent="-228600">
              <a:defRPr sz="2400">
                <a:solidFill>
                  <a:schemeClr val="tx1"/>
                </a:solidFill>
                <a:latin typeface="Geneva" charset="0"/>
                <a:ea typeface="ＭＳ Ｐゴシック" charset="0"/>
              </a:defRPr>
            </a:lvl3pPr>
            <a:lvl4pPr marL="1600200" indent="-228600">
              <a:defRPr sz="2400">
                <a:solidFill>
                  <a:schemeClr val="tx1"/>
                </a:solidFill>
                <a:latin typeface="Geneva" charset="0"/>
                <a:ea typeface="ＭＳ Ｐゴシック" charset="0"/>
              </a:defRPr>
            </a:lvl4pPr>
            <a:lvl5pPr marL="2057400" indent="-228600">
              <a:defRPr sz="2400">
                <a:solidFill>
                  <a:schemeClr val="tx1"/>
                </a:solidFill>
                <a:latin typeface="Geneva" charset="0"/>
                <a:ea typeface="ＭＳ Ｐゴシック" charset="0"/>
              </a:defRPr>
            </a:lvl5pPr>
            <a:lvl6pPr marL="2514600" indent="-228600" eaLnBrk="0" fontAlgn="base" hangingPunct="0">
              <a:spcBef>
                <a:spcPct val="0"/>
              </a:spcBef>
              <a:spcAft>
                <a:spcPct val="0"/>
              </a:spcAft>
              <a:defRPr sz="2400">
                <a:solidFill>
                  <a:schemeClr val="tx1"/>
                </a:solidFill>
                <a:latin typeface="Geneva" charset="0"/>
                <a:ea typeface="ＭＳ Ｐゴシック" charset="0"/>
              </a:defRPr>
            </a:lvl6pPr>
            <a:lvl7pPr marL="2971800" indent="-228600" eaLnBrk="0" fontAlgn="base" hangingPunct="0">
              <a:spcBef>
                <a:spcPct val="0"/>
              </a:spcBef>
              <a:spcAft>
                <a:spcPct val="0"/>
              </a:spcAft>
              <a:defRPr sz="2400">
                <a:solidFill>
                  <a:schemeClr val="tx1"/>
                </a:solidFill>
                <a:latin typeface="Geneva" charset="0"/>
                <a:ea typeface="ＭＳ Ｐゴシック" charset="0"/>
              </a:defRPr>
            </a:lvl7pPr>
            <a:lvl8pPr marL="3429000" indent="-228600" eaLnBrk="0" fontAlgn="base" hangingPunct="0">
              <a:spcBef>
                <a:spcPct val="0"/>
              </a:spcBef>
              <a:spcAft>
                <a:spcPct val="0"/>
              </a:spcAft>
              <a:defRPr sz="2400">
                <a:solidFill>
                  <a:schemeClr val="tx1"/>
                </a:solidFill>
                <a:latin typeface="Geneva" charset="0"/>
                <a:ea typeface="ＭＳ Ｐゴシック" charset="0"/>
              </a:defRPr>
            </a:lvl8pPr>
            <a:lvl9pPr marL="3886200" indent="-228600" eaLnBrk="0" fontAlgn="base" hangingPunct="0">
              <a:spcBef>
                <a:spcPct val="0"/>
              </a:spcBef>
              <a:spcAft>
                <a:spcPct val="0"/>
              </a:spcAft>
              <a:defRPr sz="2400">
                <a:solidFill>
                  <a:schemeClr val="tx1"/>
                </a:solidFill>
                <a:latin typeface="Geneva" charset="0"/>
                <a:ea typeface="ＭＳ Ｐゴシック" charset="0"/>
              </a:defRPr>
            </a:lvl9pPr>
          </a:lstStyle>
          <a:p>
            <a:pPr eaLnBrk="1" hangingPunct="1"/>
            <a:r>
              <a:rPr lang="fr-FR" sz="3200" b="1">
                <a:solidFill>
                  <a:srgbClr val="1704E8"/>
                </a:solidFill>
                <a:latin typeface="Charcoal" charset="0"/>
              </a:rPr>
              <a:t>(8) Le rôle du parent délégué :</a:t>
            </a:r>
            <a:br>
              <a:rPr lang="fr-FR" sz="3200" b="1">
                <a:solidFill>
                  <a:srgbClr val="1704E8"/>
                </a:solidFill>
                <a:latin typeface="Charcoal" charset="0"/>
              </a:rPr>
            </a:br>
            <a:r>
              <a:rPr lang="fr-FR" sz="3200" b="1">
                <a:solidFill>
                  <a:srgbClr val="1704E8"/>
                </a:solidFill>
                <a:latin typeface="Charcoal" charset="0"/>
              </a:rPr>
              <a:t>Porte –parole des parents au conseil de classe</a:t>
            </a:r>
          </a:p>
        </p:txBody>
      </p:sp>
    </p:spTree>
    <p:extLst>
      <p:ext uri="{BB962C8B-B14F-4D97-AF65-F5344CB8AC3E}">
        <p14:creationId xmlns:p14="http://schemas.microsoft.com/office/powerpoint/2010/main" val="1797164718"/>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2000"/>
                            </p:stCondLst>
                            <p:childTnLst>
                              <p:par>
                                <p:cTn id="21" presetID="4" presetClass="entr" presetSubtype="16"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ox(in)">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P spid="1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457200" y="152400"/>
            <a:ext cx="6400800" cy="1066800"/>
          </a:xfrm>
          <a:gradFill rotWithShape="1">
            <a:gsLst>
              <a:gs pos="0">
                <a:srgbClr val="E9EFF5"/>
              </a:gs>
              <a:gs pos="64999">
                <a:srgbClr val="C6D4E4"/>
              </a:gs>
              <a:gs pos="100000">
                <a:srgbClr val="ADC2DB"/>
              </a:gs>
            </a:gsLst>
            <a:lin ang="5400000" scaled="1"/>
          </a:gradFill>
          <a:ln cap="flat">
            <a:solidFill>
              <a:srgbClr val="18567B"/>
            </a:solidFill>
            <a:miter lim="800000"/>
            <a:headEnd/>
            <a:tailEnd/>
          </a:ln>
          <a:effectLst>
            <a:outerShdw blurRad="63500" dist="20000" dir="5400000" rotWithShape="0">
              <a:srgbClr val="000000">
                <a:alpha val="37999"/>
              </a:srgbClr>
            </a:outerShdw>
          </a:effectLst>
        </p:spPr>
        <p:txBody>
          <a:bodyPr lIns="90488" tIns="44450" rIns="90488" bIns="44450"/>
          <a:lstStyle/>
          <a:p>
            <a:pPr algn="l" eaLnBrk="1" hangingPunct="1"/>
            <a:r>
              <a:rPr lang="fr-FR" sz="3200" b="1">
                <a:solidFill>
                  <a:srgbClr val="101BE8"/>
                </a:solidFill>
                <a:latin typeface="Times" charset="0"/>
                <a:ea typeface="ＭＳ Ｐゴシック" charset="0"/>
                <a:cs typeface="ＭＳ Ｐゴシック" charset="0"/>
              </a:rPr>
              <a:t>(9) Conseil de classe</a:t>
            </a:r>
            <a:r>
              <a:rPr lang="fr-FR" sz="3200" b="1">
                <a:solidFill>
                  <a:srgbClr val="FF0000"/>
                </a:solidFill>
                <a:latin typeface="Times" charset="0"/>
                <a:ea typeface="ＭＳ Ｐゴシック" charset="0"/>
                <a:cs typeface="ＭＳ Ｐゴシック" charset="0"/>
              </a:rPr>
              <a:t/>
            </a:r>
            <a:br>
              <a:rPr lang="fr-FR" sz="3200" b="1">
                <a:solidFill>
                  <a:srgbClr val="FF0000"/>
                </a:solidFill>
                <a:latin typeface="Times" charset="0"/>
                <a:ea typeface="ＭＳ Ｐゴシック" charset="0"/>
                <a:cs typeface="ＭＳ Ｐゴシック" charset="0"/>
              </a:rPr>
            </a:br>
            <a:r>
              <a:rPr lang="fr-FR" sz="3200" b="1">
                <a:solidFill>
                  <a:srgbClr val="FF0000"/>
                </a:solidFill>
                <a:latin typeface="Times" charset="0"/>
                <a:ea typeface="ＭＳ Ｐゴシック" charset="0"/>
                <a:cs typeface="ＭＳ Ｐゴシック" charset="0"/>
              </a:rPr>
              <a:t>Après le conseil:</a:t>
            </a:r>
            <a:endParaRPr lang="fr-FR" sz="3200" b="1">
              <a:solidFill>
                <a:srgbClr val="1704E8"/>
              </a:solidFill>
              <a:latin typeface="Charcoal" charset="0"/>
              <a:ea typeface="ＭＳ Ｐゴシック" charset="0"/>
              <a:cs typeface="ＭＳ Ｐゴシック" charset="0"/>
            </a:endParaRPr>
          </a:p>
        </p:txBody>
      </p:sp>
      <p:pic>
        <p:nvPicPr>
          <p:cNvPr id="108548"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1700" y="152400"/>
            <a:ext cx="14351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08549" name="Rectangle 5"/>
          <p:cNvSpPr>
            <a:spLocks noChangeArrowheads="1"/>
          </p:cNvSpPr>
          <p:nvPr/>
        </p:nvSpPr>
        <p:spPr bwMode="auto">
          <a:xfrm>
            <a:off x="457200" y="1447800"/>
            <a:ext cx="8229600" cy="5105400"/>
          </a:xfrm>
          <a:prstGeom prst="rect">
            <a:avLst/>
          </a:prstGeom>
          <a:gradFill rotWithShape="1">
            <a:gsLst>
              <a:gs pos="0">
                <a:srgbClr val="E9EFF5"/>
              </a:gs>
              <a:gs pos="64999">
                <a:srgbClr val="C6D4E4"/>
              </a:gs>
              <a:gs pos="100000">
                <a:srgbClr val="ADC2DB"/>
              </a:gs>
            </a:gsLst>
            <a:lin ang="5400000" scaled="1"/>
          </a:gradFill>
          <a:ln w="9525">
            <a:solidFill>
              <a:srgbClr val="18567B"/>
            </a:solidFill>
            <a:miter lim="800000"/>
            <a:headEnd/>
            <a:tailEnd/>
          </a:ln>
          <a:effectLst>
            <a:outerShdw dist="20000" dir="5400000" rotWithShape="0">
              <a:srgbClr val="808080">
                <a:alpha val="37999"/>
              </a:srgbClr>
            </a:outerShdw>
          </a:effectLst>
        </p:spPr>
        <p:txBody>
          <a:bodyPr lIns="90488" tIns="44450" rIns="90488" bIns="44450"/>
          <a:lstStyle/>
          <a:p>
            <a:r>
              <a:rPr lang="fr-FR" sz="1600" b="1">
                <a:solidFill>
                  <a:srgbClr val="FF0000"/>
                </a:solidFill>
                <a:latin typeface="Times" charset="0"/>
              </a:rPr>
              <a:t>Rédiger un compte-rendu pour les parents : </a:t>
            </a:r>
            <a:r>
              <a:rPr lang="fr-FR" sz="1600">
                <a:solidFill>
                  <a:srgbClr val="000000"/>
                </a:solidFill>
                <a:latin typeface="Times" charset="0"/>
              </a:rPr>
              <a:t>Il </a:t>
            </a:r>
            <a:r>
              <a:rPr lang="fr-FR" sz="1600">
                <a:solidFill>
                  <a:srgbClr val="000000"/>
                </a:solidFill>
                <a:latin typeface="Calibri" charset="0"/>
              </a:rPr>
              <a:t>portera sur les problèmes généraux de la classe et </a:t>
            </a:r>
            <a:r>
              <a:rPr lang="fr-FR" sz="1600" u="sng">
                <a:solidFill>
                  <a:srgbClr val="000000"/>
                </a:solidFill>
                <a:latin typeface="Calibri" charset="0"/>
              </a:rPr>
              <a:t>non sur les cas particuliers </a:t>
            </a:r>
            <a:r>
              <a:rPr lang="fr-FR" sz="1600">
                <a:solidFill>
                  <a:srgbClr val="000000"/>
                </a:solidFill>
                <a:latin typeface="Calibri" charset="0"/>
              </a:rPr>
              <a:t>qui seront abordés en tête à tête entre le délégué et la famille qui l'aura souhaité. </a:t>
            </a:r>
          </a:p>
          <a:p>
            <a:r>
              <a:rPr lang="fr-FR" sz="1600">
                <a:solidFill>
                  <a:srgbClr val="000000"/>
                </a:solidFill>
                <a:latin typeface="Calibri" charset="0"/>
              </a:rPr>
              <a:t>Le délégué doit éviter, dans la mesure du possible, toute déformation, toute interprétation subjective de ce qu'il a vu et entendu.</a:t>
            </a:r>
            <a:r>
              <a:rPr lang="fr-FR" sz="1600" b="1">
                <a:solidFill>
                  <a:srgbClr val="000000"/>
                </a:solidFill>
                <a:latin typeface="Calibri" charset="0"/>
              </a:rPr>
              <a:t> </a:t>
            </a:r>
            <a:endParaRPr lang="fr-FR" sz="1600">
              <a:solidFill>
                <a:srgbClr val="000000"/>
              </a:solidFill>
              <a:latin typeface="Calibri" charset="0"/>
            </a:endParaRPr>
          </a:p>
          <a:p>
            <a:r>
              <a:rPr lang="fr-FR" sz="1600" b="1">
                <a:solidFill>
                  <a:srgbClr val="FF0000"/>
                </a:solidFill>
                <a:latin typeface="Calibri" charset="0"/>
              </a:rPr>
              <a:t> </a:t>
            </a:r>
          </a:p>
          <a:p>
            <a:r>
              <a:rPr lang="fr-FR" sz="1600" b="1">
                <a:solidFill>
                  <a:srgbClr val="FF0000"/>
                </a:solidFill>
                <a:latin typeface="Calibri" charset="0"/>
              </a:rPr>
              <a:t>Quelques rappels utiles</a:t>
            </a:r>
            <a:endParaRPr lang="fr-FR" sz="1600">
              <a:solidFill>
                <a:srgbClr val="FF0000"/>
              </a:solidFill>
              <a:latin typeface="Calibri" charset="0"/>
            </a:endParaRPr>
          </a:p>
          <a:p>
            <a:r>
              <a:rPr lang="fr-FR" sz="1600" b="1">
                <a:solidFill>
                  <a:srgbClr val="000000"/>
                </a:solidFill>
                <a:latin typeface="Calibri" charset="0"/>
              </a:rPr>
              <a:t> </a:t>
            </a:r>
            <a:r>
              <a:rPr lang="fr-FR" sz="1600">
                <a:solidFill>
                  <a:srgbClr val="000000"/>
                </a:solidFill>
                <a:latin typeface="Calibri" charset="0"/>
              </a:rPr>
              <a:t>- Les délégués ne sont pas les représentants de leur propre enfant.</a:t>
            </a:r>
          </a:p>
          <a:p>
            <a:r>
              <a:rPr lang="fr-FR" sz="1600">
                <a:solidFill>
                  <a:srgbClr val="000000"/>
                </a:solidFill>
                <a:latin typeface="Calibri" charset="0"/>
              </a:rPr>
              <a:t>- Ils ont un devoir de réserve et ne peuvent faire état de l'examen des cas individuels dans leurs comptes-rendus écrits ou oraux.</a:t>
            </a:r>
          </a:p>
          <a:p>
            <a:r>
              <a:rPr lang="fr-FR" sz="1600" b="1">
                <a:solidFill>
                  <a:srgbClr val="000000"/>
                </a:solidFill>
                <a:latin typeface="Calibri" charset="0"/>
              </a:rPr>
              <a:t>- Les documents utilisés lors du conseil (notes et appréciations des élèves...) sont strictement confidentiels.</a:t>
            </a:r>
            <a:endParaRPr lang="fr-FR" sz="1600">
              <a:solidFill>
                <a:srgbClr val="000000"/>
              </a:solidFill>
              <a:latin typeface="Calibri" charset="0"/>
            </a:endParaRPr>
          </a:p>
          <a:p>
            <a:r>
              <a:rPr lang="fr-FR" sz="1600">
                <a:solidFill>
                  <a:srgbClr val="000000"/>
                </a:solidFill>
                <a:latin typeface="Calibri" charset="0"/>
              </a:rPr>
              <a:t>- Certains sujets ne sont pas du ressort du conseil de classe mais de celui du conseil d'établissement (cantine, hygiène, transports...); les délégués doivent transmettre ces questions à 1'APE dont les représentants siègent au conseil d' établissement .</a:t>
            </a:r>
          </a:p>
          <a:p>
            <a:r>
              <a:rPr lang="fr-FR" sz="1600">
                <a:solidFill>
                  <a:srgbClr val="000000"/>
                </a:solidFill>
                <a:latin typeface="Calibri" charset="0"/>
              </a:rPr>
              <a:t> - Le compte rendu peut être envoyé aux familles par la poste ou être distribué en classe, avec l'autorisation du chef d'établissement.</a:t>
            </a:r>
          </a:p>
          <a:p>
            <a:r>
              <a:rPr lang="fr-FR" sz="1600">
                <a:solidFill>
                  <a:srgbClr val="000000"/>
                </a:solidFill>
                <a:latin typeface="Calibri" charset="0"/>
              </a:rPr>
              <a:t> - La courtoisie veut que l'on transmette le compte rendu au chef d'établissement pour information mais ces textes n'ont pas à être soumis à leur appréciation.</a:t>
            </a:r>
          </a:p>
          <a:p>
            <a:endParaRPr lang="fr-FR" sz="1600">
              <a:solidFill>
                <a:srgbClr val="000000"/>
              </a:solidFill>
              <a:latin typeface="Times" charset="0"/>
            </a:endParaRPr>
          </a:p>
        </p:txBody>
      </p:sp>
    </p:spTree>
    <p:extLst>
      <p:ext uri="{BB962C8B-B14F-4D97-AF65-F5344CB8AC3E}">
        <p14:creationId xmlns:p14="http://schemas.microsoft.com/office/powerpoint/2010/main" val="242514862"/>
      </p:ext>
    </p:extLst>
  </p:cSld>
  <p:clrMapOvr>
    <a:masterClrMapping/>
  </p:clrMapOvr>
  <p:transition xmlns:p14="http://schemas.microsoft.com/office/powerpoint/2010/main">
    <p:cover/>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p:cTn id="7" dur="1000" fill="hold"/>
                                        <p:tgtEl>
                                          <p:spTgt spid="108548"/>
                                        </p:tgtEl>
                                        <p:attrNameLst>
                                          <p:attrName>ppt_w</p:attrName>
                                        </p:attrNameLst>
                                      </p:cBhvr>
                                      <p:tavLst>
                                        <p:tav tm="0">
                                          <p:val>
                                            <p:fltVal val="0"/>
                                          </p:val>
                                        </p:tav>
                                        <p:tav tm="100000">
                                          <p:val>
                                            <p:strVal val="#ppt_w"/>
                                          </p:val>
                                        </p:tav>
                                      </p:tavLst>
                                    </p:anim>
                                    <p:anim calcmode="lin" valueType="num">
                                      <p:cBhvr>
                                        <p:cTn id="8" dur="1000" fill="hold"/>
                                        <p:tgtEl>
                                          <p:spTgt spid="108548"/>
                                        </p:tgtEl>
                                        <p:attrNameLst>
                                          <p:attrName>ppt_h</p:attrName>
                                        </p:attrNameLst>
                                      </p:cBhvr>
                                      <p:tavLst>
                                        <p:tav tm="0">
                                          <p:val>
                                            <p:fltVal val="0"/>
                                          </p:val>
                                        </p:tav>
                                        <p:tav tm="100000">
                                          <p:val>
                                            <p:strVal val="#ppt_h"/>
                                          </p:val>
                                        </p:tav>
                                      </p:tavLst>
                                    </p:anim>
                                    <p:anim calcmode="lin" valueType="num">
                                      <p:cBhvr>
                                        <p:cTn id="9" dur="1000" fill="hold"/>
                                        <p:tgtEl>
                                          <p:spTgt spid="10854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8548"/>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4" presetClass="entr" presetSubtype="16" fill="hold" grpId="0" nodeType="afterEffect">
                                  <p:stCondLst>
                                    <p:cond delay="0"/>
                                  </p:stCondLst>
                                  <p:childTnLst>
                                    <p:set>
                                      <p:cBhvr>
                                        <p:cTn id="13" dur="1" fill="hold">
                                          <p:stCondLst>
                                            <p:cond delay="0"/>
                                          </p:stCondLst>
                                        </p:cTn>
                                        <p:tgtEl>
                                          <p:spTgt spid="108547"/>
                                        </p:tgtEl>
                                        <p:attrNameLst>
                                          <p:attrName>style.visibility</p:attrName>
                                        </p:attrNameLst>
                                      </p:cBhvr>
                                      <p:to>
                                        <p:strVal val="visible"/>
                                      </p:to>
                                    </p:set>
                                    <p:animEffect transition="in" filter="box(in)">
                                      <p:cBhvr>
                                        <p:cTn id="14" dur="500"/>
                                        <p:tgtEl>
                                          <p:spTgt spid="108547"/>
                                        </p:tgtEl>
                                      </p:cBhvr>
                                    </p:animEffect>
                                  </p:childTnLst>
                                </p:cTn>
                              </p:par>
                            </p:childTnLst>
                          </p:cTn>
                        </p:par>
                        <p:par>
                          <p:cTn id="15" fill="hold" nodeType="afterGroup">
                            <p:stCondLst>
                              <p:cond delay="1500"/>
                            </p:stCondLst>
                            <p:childTnLst>
                              <p:par>
                                <p:cTn id="16" presetID="2" presetClass="entr" presetSubtype="8" accel="50000" decel="50000" fill="hold" grpId="0" nodeType="afterEffect">
                                  <p:stCondLst>
                                    <p:cond delay="0"/>
                                  </p:stCondLst>
                                  <p:childTnLst>
                                    <p:set>
                                      <p:cBhvr>
                                        <p:cTn id="17" dur="1" fill="hold">
                                          <p:stCondLst>
                                            <p:cond delay="0"/>
                                          </p:stCondLst>
                                        </p:cTn>
                                        <p:tgtEl>
                                          <p:spTgt spid="108549"/>
                                        </p:tgtEl>
                                        <p:attrNameLst>
                                          <p:attrName>style.visibility</p:attrName>
                                        </p:attrNameLst>
                                      </p:cBhvr>
                                      <p:to>
                                        <p:strVal val="visible"/>
                                      </p:to>
                                    </p:set>
                                    <p:anim calcmode="lin" valueType="num">
                                      <p:cBhvr additive="base">
                                        <p:cTn id="18" dur="500" fill="hold"/>
                                        <p:tgtEl>
                                          <p:spTgt spid="108549"/>
                                        </p:tgtEl>
                                        <p:attrNameLst>
                                          <p:attrName>ppt_x</p:attrName>
                                        </p:attrNameLst>
                                      </p:cBhvr>
                                      <p:tavLst>
                                        <p:tav tm="0">
                                          <p:val>
                                            <p:strVal val="0-#ppt_w/2"/>
                                          </p:val>
                                        </p:tav>
                                        <p:tav tm="100000">
                                          <p:val>
                                            <p:strVal val="#ppt_x"/>
                                          </p:val>
                                        </p:tav>
                                      </p:tavLst>
                                    </p:anim>
                                    <p:anim calcmode="lin" valueType="num">
                                      <p:cBhvr additive="base">
                                        <p:cTn id="19" dur="500" fill="hold"/>
                                        <p:tgtEl>
                                          <p:spTgt spid="1085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autoUpdateAnimBg="0"/>
      <p:bldP spid="108549" grpId="0" animBg="1"/>
    </p:bld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TotalTime>
  <Words>749</Words>
  <Application>Microsoft Macintosh PowerPoint</Application>
  <PresentationFormat>Présentation à l'écran (4:3)</PresentationFormat>
  <Paragraphs>83</Paragraphs>
  <Slides>9</Slides>
  <Notes>9</Notes>
  <HiddenSlides>0</HiddenSlides>
  <MMClips>0</MMClip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Thème Office</vt:lpstr>
      <vt:lpstr>Le conseil de classe (1)</vt:lpstr>
      <vt:lpstr> (2) Le conseil de classe </vt:lpstr>
      <vt:lpstr>(3)Le rôle du conseil de classe</vt:lpstr>
      <vt:lpstr>(4) Un bon conseil de classe </vt:lpstr>
      <vt:lpstr>(5) Le déroulement  du conseil de classe  :  1. = la « météo » de la classe : synthèse des résultats, niveau, ambiance, vie de classe</vt:lpstr>
      <vt:lpstr>(6) Le déroulement  du conseil de classe  : 2. Examen des cas individuels</vt:lpstr>
      <vt:lpstr>(7) Le rôle du parent délégué  : Porte –parole des parents au conseil de classe</vt:lpstr>
      <vt:lpstr>Pendant le conseil: Les interventions du parent délégué peuvent porter sur:</vt:lpstr>
      <vt:lpstr>(9) Conseil de classe Après le conseil:</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conseil de classe (1)</dc:title>
  <dc:creator>Yamama</dc:creator>
  <cp:lastModifiedBy>Yamama</cp:lastModifiedBy>
  <cp:revision>1</cp:revision>
  <dcterms:created xsi:type="dcterms:W3CDTF">2012-04-09T09:31:31Z</dcterms:created>
  <dcterms:modified xsi:type="dcterms:W3CDTF">2012-04-09T09:34:27Z</dcterms:modified>
</cp:coreProperties>
</file>