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 snapToObjects="1">
      <p:cViewPr varScale="1">
        <p:scale>
          <a:sx n="67" d="100"/>
          <a:sy n="67" d="100"/>
        </p:scale>
        <p:origin x="-5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CDED09-5165-4F4D-BC39-E92A96BB7D8B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415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A1464C-2079-E846-9C6D-037F0F1FB143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57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30321C-6128-1943-99C1-30C444D663AA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292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51151E-796D-D247-AE68-0535337E853B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458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AEB717-0264-7347-8679-EAA2D86B7042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55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734EDD-3D9B-3740-AC1A-A1C22BB013D1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58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A853B9-9699-1744-AF86-9733058AF700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281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9FDFBE-6B60-5948-B08D-8F1BEEDB358E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939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722209-35B1-DA43-8C9E-68611551E122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058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E296C5-B546-4241-8279-1DA97891D43C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86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86A45A-8FE5-5949-8CD3-73B26CF2B205}" type="slidenum">
              <a:rPr lang="fr-FR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689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6272ED7-D6EF-1348-8519-4750283D7590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687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Calibri" pitchFamily="34" charset="0"/>
                <a:ea typeface="ＭＳ Ｐゴシック" pitchFamily="34" charset="-128"/>
                <a:cs typeface="+mn-cs"/>
              </a:defRPr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Calibri" pitchFamily="34" charset="0"/>
                <a:ea typeface="ＭＳ Ｐゴシック" pitchFamily="34" charset="-128"/>
                <a:cs typeface="+mn-cs"/>
              </a:defRPr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/>
              </a:solidFill>
            </a:endParaRP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Calibri" charset="0"/>
              </a:defRPr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fld id="{0CF7D170-49F2-A04E-8799-BC26D5A49B4B}" type="slidenum">
              <a:rPr lang="fr-FR">
                <a:solidFill>
                  <a:prstClr val="black"/>
                </a:solidFill>
                <a:ea typeface="ＭＳ Ｐゴシック" charset="0"/>
                <a:cs typeface="ＭＳ Ｐゴシック" charset="0"/>
              </a:rPr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FR">
              <a:solidFill>
                <a:prstClr val="black"/>
              </a:solidFill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149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109" charset="-128"/>
          <a:cs typeface="ＭＳ Ｐゴシック" pitchFamily="-109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charset="0"/>
          <a:ea typeface="ＭＳ Ｐゴシック" pitchFamily="-109" charset="-128"/>
          <a:cs typeface="ＭＳ Ｐゴシック" pitchFamily="-109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charset="0"/>
          <a:ea typeface="ＭＳ Ｐゴシック" pitchFamily="-109" charset="-128"/>
          <a:cs typeface="ＭＳ Ｐゴシック" pitchFamily="-109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charset="0"/>
          <a:ea typeface="ＭＳ Ｐゴシック" pitchFamily="-109" charset="-128"/>
          <a:cs typeface="ＭＳ Ｐゴシック" pitchFamily="-109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charset="0"/>
          <a:ea typeface="ＭＳ Ｐゴシック" pitchFamily="-109" charset="-128"/>
          <a:cs typeface="ＭＳ Ｐゴシック" pitchFamily="-109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-109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-109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-109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itchFamily="-109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09" charset="-128"/>
          <a:cs typeface="ＭＳ Ｐゴシック" pitchFamily="-109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09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09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09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152400"/>
            <a:ext cx="6781800" cy="1143000"/>
          </a:xfrm>
          <a:gradFill rotWithShape="1">
            <a:gsLst>
              <a:gs pos="0">
                <a:srgbClr val="FBE6E7"/>
              </a:gs>
              <a:gs pos="64999">
                <a:srgbClr val="F2C0C3"/>
              </a:gs>
              <a:gs pos="100000">
                <a:srgbClr val="EFA5A8"/>
              </a:gs>
            </a:gsLst>
            <a:lin ang="5400000" scaled="1"/>
          </a:gradFill>
          <a:ln cap="flat">
            <a:solidFill>
              <a:srgbClr val="9E2532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/>
            <a:r>
              <a:rPr lang="fr-FR" sz="32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Fonctionnement du conseil d</a:t>
            </a:r>
            <a:r>
              <a:rPr lang="ja-JP" altLang="fr-FR" sz="32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32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école </a:t>
            </a:r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3694113"/>
          </a:xfrm>
          <a:prstGeom prst="rect">
            <a:avLst/>
          </a:prstGeom>
          <a:gradFill rotWithShape="1">
            <a:gsLst>
              <a:gs pos="0">
                <a:srgbClr val="FBE6E7"/>
              </a:gs>
              <a:gs pos="64999">
                <a:srgbClr val="F2C0C3"/>
              </a:gs>
              <a:gs pos="100000">
                <a:srgbClr val="EFA5A8"/>
              </a:gs>
            </a:gsLst>
            <a:lin ang="5400000" scaled="1"/>
          </a:gradFill>
          <a:ln w="9525">
            <a:solidFill>
              <a:srgbClr val="9E2532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Il est présidé par le directeur d</a:t>
            </a:r>
            <a:r>
              <a:rPr lang="ja-JP" alt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’</a:t>
            </a:r>
            <a:r>
              <a:rPr 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école</a:t>
            </a: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endParaRPr lang="fr-FR" b="1">
              <a:solidFill>
                <a:srgbClr val="1704E8"/>
              </a:solidFill>
              <a:latin typeface="Charcoal  " charset="0"/>
              <a:ea typeface="ＭＳ Ｐゴシック" charset="0"/>
              <a:cs typeface="ＭＳ Ｐゴシック" charset="0"/>
            </a:endParaRP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Il se réunit au moins une fois par trimestre</a:t>
            </a: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Composition:</a:t>
            </a: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	- Dans les écoles de </a:t>
            </a:r>
            <a:r>
              <a:rPr lang="fr-FR" i="1" u="sng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moins de 12 classes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: le directeur, les enseignants de 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école, un représentant des parents par classe</a:t>
            </a:r>
            <a:b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</a:br>
            <a:endParaRPr lang="fr-FR" i="1">
              <a:solidFill>
                <a:srgbClr val="1704E8"/>
              </a:solidFill>
              <a:latin typeface="American Typewriter" charset="0"/>
              <a:ea typeface="ＭＳ Ｐゴシック" charset="0"/>
              <a:cs typeface="ＭＳ Ｐゴシック" charset="0"/>
            </a:endParaRP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	- Dans les écoles de </a:t>
            </a:r>
            <a:r>
              <a:rPr lang="fr-FR" i="1" u="sng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12 classes et +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: le directeur, un enseignant par niveau, un des enseignants spécialisés intervenant dans 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école, un représentant de parent par niveau d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enseignement</a:t>
            </a: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endParaRPr lang="fr-FR" i="1">
              <a:solidFill>
                <a:srgbClr val="1704E8"/>
              </a:solidFill>
              <a:latin typeface="American Typewriter" charset="0"/>
              <a:ea typeface="ＭＳ Ｐゴシック" charset="0"/>
              <a:cs typeface="ＭＳ Ｐゴシック" charset="0"/>
            </a:endParaRP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siègent avec voix consultative: le chef d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établissement, le CSAF, 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inspecteur (IEN) en résidence</a:t>
            </a:r>
          </a:p>
        </p:txBody>
      </p:sp>
      <p:pic>
        <p:nvPicPr>
          <p:cNvPr id="4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152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26816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decel="100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nimBg="1"/>
      <p:bldP spid="6144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381000"/>
            <a:ext cx="6477000" cy="1143000"/>
          </a:xfr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cap="flat">
            <a:solidFill>
              <a:srgbClr val="F07C03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/>
            <a:r>
              <a:rPr lang="fr-FR" sz="24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Vous les représentez dans les instances décisionnaires et consultatives…</a:t>
            </a:r>
            <a:endParaRPr lang="fr-FR" b="1">
              <a:solidFill>
                <a:srgbClr val="1704E8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228600" y="2133600"/>
            <a:ext cx="6553200" cy="4524375"/>
          </a:xfrm>
          <a:prstGeom prst="rect">
            <a:avLst/>
          </a:prstGeom>
          <a:gradFill rotWithShape="1">
            <a:gsLst>
              <a:gs pos="0">
                <a:srgbClr val="FFE8DA"/>
              </a:gs>
              <a:gs pos="64999">
                <a:srgbClr val="FFC7A6"/>
              </a:gs>
              <a:gs pos="100000">
                <a:srgbClr val="FFB280"/>
              </a:gs>
            </a:gsLst>
            <a:lin ang="5400000" scaled="1"/>
          </a:gradFill>
          <a:ln w="9525">
            <a:solidFill>
              <a:srgbClr val="F07C03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sz="2400">
                <a:solidFill>
                  <a:srgbClr val="000090"/>
                </a:solidFill>
                <a:latin typeface="Charcoal" charset="0"/>
                <a:ea typeface="ＭＳ Ｐゴシック" charset="0"/>
                <a:cs typeface="ＭＳ Ｐゴシック" charset="0"/>
              </a:rPr>
              <a:t> </a:t>
            </a: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Conseil d</a:t>
            </a:r>
            <a:r>
              <a:rPr lang="ja-JP" alt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école</a:t>
            </a: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endParaRPr lang="fr-FR" sz="2400" i="1">
              <a:solidFill>
                <a:srgbClr val="000090"/>
              </a:solidFill>
              <a:latin typeface="American Typewriter" charset="0"/>
              <a:ea typeface="ＭＳ Ｐゴシック" charset="0"/>
              <a:cs typeface="ＭＳ Ｐゴシック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 Conseil d</a:t>
            </a:r>
            <a:r>
              <a:rPr lang="ja-JP" alt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établissement</a:t>
            </a: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endParaRPr lang="fr-FR" sz="2400" i="1">
              <a:solidFill>
                <a:srgbClr val="000090"/>
              </a:solidFill>
              <a:latin typeface="American Typewriter" charset="0"/>
              <a:ea typeface="ＭＳ Ｐゴシック" charset="0"/>
              <a:cs typeface="ＭＳ Ｐゴシック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 Conseil de classe</a:t>
            </a: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endParaRPr lang="fr-FR" sz="2400" i="1">
              <a:solidFill>
                <a:srgbClr val="000090"/>
              </a:solidFill>
              <a:latin typeface="American Typewriter" charset="0"/>
              <a:ea typeface="ＭＳ Ｐゴシック" charset="0"/>
              <a:cs typeface="ＭＳ Ｐゴシック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 Conseil du second degré </a:t>
            </a: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endParaRPr lang="fr-FR" sz="2400" i="1">
              <a:solidFill>
                <a:srgbClr val="000090"/>
              </a:solidFill>
              <a:latin typeface="American Typewriter" charset="0"/>
              <a:ea typeface="ＭＳ Ｐゴシック" charset="0"/>
              <a:cs typeface="ＭＳ Ｐゴシック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 Conseil de discipline</a:t>
            </a: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endParaRPr lang="fr-FR" sz="2400" i="1">
              <a:solidFill>
                <a:srgbClr val="000090"/>
              </a:solidFill>
              <a:latin typeface="American Typewriter" charset="0"/>
              <a:ea typeface="ＭＳ Ｐゴシック" charset="0"/>
              <a:cs typeface="ＭＳ Ｐゴシック" charset="0"/>
            </a:endParaRPr>
          </a:p>
          <a:p>
            <a:pPr lvl="1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Commission d</a:t>
            </a:r>
            <a:r>
              <a:rPr lang="ja-JP" alt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400" i="1">
                <a:solidFill>
                  <a:srgbClr val="000090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appel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Times" charset="0"/>
              <a:buChar char="•"/>
            </a:pPr>
            <a:endParaRPr lang="fr-FR" sz="2400">
              <a:solidFill>
                <a:srgbClr val="1704E8"/>
              </a:solidFill>
              <a:latin typeface="Charco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6758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152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necteur droit avec flèche 6"/>
          <p:cNvCxnSpPr>
            <a:cxnSpLocks noChangeShapeType="1"/>
            <a:stCxn id="55298" idx="2"/>
          </p:cNvCxnSpPr>
          <p:nvPr/>
        </p:nvCxnSpPr>
        <p:spPr bwMode="auto">
          <a:xfrm rot="5400000">
            <a:off x="2038350" y="704850"/>
            <a:ext cx="609600" cy="2247900"/>
          </a:xfrm>
          <a:prstGeom prst="straightConnector1">
            <a:avLst/>
          </a:prstGeom>
          <a:noFill/>
          <a:ln w="25400">
            <a:solidFill>
              <a:srgbClr val="4E8542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10" name="Connecteur droit avec flèche 9"/>
          <p:cNvCxnSpPr>
            <a:cxnSpLocks noChangeShapeType="1"/>
            <a:stCxn id="55298" idx="2"/>
          </p:cNvCxnSpPr>
          <p:nvPr/>
        </p:nvCxnSpPr>
        <p:spPr bwMode="auto">
          <a:xfrm rot="16200000" flipH="1">
            <a:off x="3314700" y="1676400"/>
            <a:ext cx="1600200" cy="1295400"/>
          </a:xfrm>
          <a:prstGeom prst="straightConnector1">
            <a:avLst/>
          </a:prstGeom>
          <a:noFill/>
          <a:ln w="25400">
            <a:solidFill>
              <a:srgbClr val="4E8542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13" name="Connecteur droit avec flèche 12"/>
          <p:cNvCxnSpPr>
            <a:cxnSpLocks noChangeShapeType="1"/>
            <a:stCxn id="55298" idx="2"/>
          </p:cNvCxnSpPr>
          <p:nvPr/>
        </p:nvCxnSpPr>
        <p:spPr bwMode="auto">
          <a:xfrm rot="16200000" flipH="1">
            <a:off x="2571750" y="2419350"/>
            <a:ext cx="2667000" cy="876300"/>
          </a:xfrm>
          <a:prstGeom prst="straightConnector1">
            <a:avLst/>
          </a:prstGeom>
          <a:noFill/>
          <a:ln w="25400">
            <a:solidFill>
              <a:srgbClr val="4E8542"/>
            </a:solidFill>
            <a:round/>
            <a:headEnd/>
            <a:tailEnd type="arrow" w="med" len="med"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7176" name="Connecteur droit avec flèche 14"/>
          <p:cNvCxnSpPr>
            <a:cxnSpLocks noChangeShapeType="1"/>
            <a:stCxn id="55298" idx="2"/>
          </p:cNvCxnSpPr>
          <p:nvPr/>
        </p:nvCxnSpPr>
        <p:spPr bwMode="auto">
          <a:xfrm rot="5400000">
            <a:off x="2609850" y="1200150"/>
            <a:ext cx="533400" cy="118110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731485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nimBg="1"/>
      <p:bldP spid="55298" grpId="1" animBg="1"/>
      <p:bldP spid="5529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152400"/>
            <a:ext cx="6781800" cy="1143000"/>
          </a:xfrm>
          <a:gradFill rotWithShape="1">
            <a:gsLst>
              <a:gs pos="0">
                <a:srgbClr val="FBE6E7"/>
              </a:gs>
              <a:gs pos="64999">
                <a:srgbClr val="F2C0C3"/>
              </a:gs>
              <a:gs pos="100000">
                <a:srgbClr val="EFA5A8"/>
              </a:gs>
            </a:gsLst>
            <a:lin ang="5400000" scaled="1"/>
          </a:gradFill>
          <a:ln cap="flat">
            <a:solidFill>
              <a:srgbClr val="9E2532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/>
            <a:r>
              <a:rPr lang="fr-FR" sz="32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Attributions du conseil d</a:t>
            </a:r>
            <a:r>
              <a:rPr lang="ja-JP" altLang="fr-FR" sz="32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3200" b="1">
                <a:solidFill>
                  <a:srgbClr val="1704E8"/>
                </a:solidFill>
                <a:latin typeface="Charcoal   " charset="0"/>
                <a:ea typeface="ＭＳ Ｐゴシック" charset="0"/>
                <a:cs typeface="ＭＳ Ｐゴシック" charset="0"/>
              </a:rPr>
              <a:t>école </a:t>
            </a:r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2850"/>
          </a:xfrm>
          <a:prstGeom prst="rect">
            <a:avLst/>
          </a:prstGeom>
          <a:gradFill rotWithShape="1">
            <a:gsLst>
              <a:gs pos="0">
                <a:srgbClr val="FBE6E7"/>
              </a:gs>
              <a:gs pos="64999">
                <a:srgbClr val="F2C0C3"/>
              </a:gs>
              <a:gs pos="100000">
                <a:srgbClr val="EFA5A8"/>
              </a:gs>
            </a:gsLst>
            <a:lin ang="5400000" scaled="1"/>
          </a:gradFill>
          <a:ln w="9525">
            <a:solidFill>
              <a:srgbClr val="9E2532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Il adopte le règlement intérieur de l</a:t>
            </a:r>
            <a:r>
              <a:rPr lang="ja-JP" alt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’</a:t>
            </a:r>
            <a:r>
              <a:rPr 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école</a:t>
            </a: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endParaRPr lang="fr-FR" b="1">
              <a:solidFill>
                <a:srgbClr val="1704E8"/>
              </a:solidFill>
              <a:latin typeface="Charcoal  " charset="0"/>
              <a:ea typeface="ＭＳ Ｐゴシック" charset="0"/>
              <a:cs typeface="ＭＳ Ｐゴシック" charset="0"/>
            </a:endParaRPr>
          </a:p>
          <a:p>
            <a:pPr marL="45720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ü"/>
            </a:pPr>
            <a:r>
              <a:rPr 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Il est obligatoirement </a:t>
            </a:r>
            <a:r>
              <a:rPr lang="fr-FR" b="1" u="sng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consulté</a:t>
            </a:r>
            <a:r>
              <a:rPr lang="fr-FR" b="1">
                <a:solidFill>
                  <a:srgbClr val="1704E8"/>
                </a:solidFill>
                <a:latin typeface="Charcoal  " charset="0"/>
                <a:ea typeface="ＭＳ Ｐゴシック" charset="0"/>
                <a:cs typeface="ＭＳ Ｐゴシック" charset="0"/>
              </a:rPr>
              <a:t> sur: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 typeface="Times" charset="0"/>
              <a:buAutoNum type="alphaLcPeriod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 projet d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école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 typeface="Times" charset="0"/>
              <a:buAutoNum type="alphaLcPeriod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Les structures pédagogiques 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 typeface="Times" charset="0"/>
              <a:buAutoNum type="alphaLcPeriod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organisation du temps scolaire et du calendrier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 typeface="Times" charset="0"/>
              <a:buAutoNum type="alphaLcPeriod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Les actions permettant d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assurer une meilleure utilisation des moyens alloués à 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école et une bonne adaptation à son environnement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 typeface="Times" charset="0"/>
              <a:buAutoNum type="alphaLcPeriod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Les conditions de scolarisation des enfants handicapés en prenant en compte les contraintes locales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Tx/>
              <a:buAutoNum type="alphaLcPeriod" startAt="5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Les projets et 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organisation des classes de découverte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Tx/>
              <a:buAutoNum type="alphaLcPeriod" startAt="5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Les questions relatives à 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hygiène, a la santé et à la sécurité des élèves dans le cadre scolaire et périscolaire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Tx/>
              <a:buAutoNum type="alphaLcPeriod" startAt="5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Les principes de choix des matériels et outils pédagogiques</a:t>
            </a:r>
          </a:p>
          <a:p>
            <a:pPr marL="914400" lvl="1" indent="-457200" defTabSz="914400" fontAlgn="base">
              <a:spcBef>
                <a:spcPct val="20000"/>
              </a:spcBef>
              <a:spcAft>
                <a:spcPct val="0"/>
              </a:spcAft>
              <a:buFontTx/>
              <a:buAutoNum type="alphaLcPeriod" startAt="5"/>
            </a:pP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Les questions relatives à 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accueil, l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information et la participation des parents d</a:t>
            </a:r>
            <a:r>
              <a:rPr lang="ja-JP" alt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’</a:t>
            </a:r>
            <a:r>
              <a:rPr lang="fr-FR" i="1">
                <a:solidFill>
                  <a:srgbClr val="1704E8"/>
                </a:solidFill>
                <a:latin typeface="American Typewriter" charset="0"/>
                <a:ea typeface="ＭＳ Ｐゴシック" charset="0"/>
                <a:cs typeface="ＭＳ Ｐゴシック" charset="0"/>
              </a:rPr>
              <a:t>élèves à la vie scolaire</a:t>
            </a:r>
          </a:p>
        </p:txBody>
      </p:sp>
      <p:pic>
        <p:nvPicPr>
          <p:cNvPr id="4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152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863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decel="100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nimBg="1"/>
      <p:bldP spid="6144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bg1">
                <a:tint val="80000"/>
                <a:satMod val="30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381000" y="2209800"/>
            <a:ext cx="7848600" cy="3324225"/>
          </a:xfrm>
          <a:prstGeom prst="rect">
            <a:avLst/>
          </a:prstGeom>
          <a:gradFill rotWithShape="1">
            <a:gsLst>
              <a:gs pos="0">
                <a:srgbClr val="EFECF4"/>
              </a:gs>
              <a:gs pos="64999">
                <a:srgbClr val="D5CDE0"/>
              </a:gs>
              <a:gs pos="100000">
                <a:srgbClr val="C4B7D4"/>
              </a:gs>
            </a:gsLst>
            <a:lin ang="5400000" scaled="1"/>
          </a:gradFill>
          <a:ln w="9525">
            <a:solidFill>
              <a:srgbClr val="5E4576"/>
            </a:solidFill>
            <a:miter lim="800000"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u"/>
            </a:pPr>
            <a:r>
              <a:rPr lang="fr-FR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 </a:t>
            </a:r>
            <a:r>
              <a:rPr 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Il DETERMINE la POLITIQUE de l</a:t>
            </a:r>
            <a:r>
              <a:rPr lang="ja-JP" alt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établissement </a:t>
            </a: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en définissant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  des </a:t>
            </a:r>
            <a:r>
              <a:rPr 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projets et des actions </a:t>
            </a: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visant la réussite de tous les élèves et </a:t>
            </a:r>
            <a:r>
              <a:rPr 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L</a:t>
            </a:r>
            <a:r>
              <a:rPr lang="ja-JP" alt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AMELIORATION </a:t>
            </a: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de la qualité de l</a:t>
            </a:r>
            <a:r>
              <a:rPr lang="ja-JP" alt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enseignement et de la vie scolaire.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600">
              <a:solidFill>
                <a:srgbClr val="1704E8"/>
              </a:solidFill>
              <a:latin typeface="Charcoal" charset="0"/>
              <a:ea typeface="ＭＳ Ｐゴシック" charset="0"/>
              <a:cs typeface="ＭＳ Ｐゴシック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600">
              <a:solidFill>
                <a:srgbClr val="1704E8"/>
              </a:solidFill>
              <a:latin typeface="Charcoal" charset="0"/>
              <a:ea typeface="ＭＳ Ｐゴシック" charset="0"/>
              <a:cs typeface="ＭＳ Ｐゴシック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u"/>
            </a:pP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 Le projet d</a:t>
            </a:r>
            <a:r>
              <a:rPr lang="ja-JP" alt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établissement est </a:t>
            </a:r>
            <a:r>
              <a:rPr 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L</a:t>
            </a:r>
            <a:r>
              <a:rPr lang="ja-JP" alt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16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 INSTRUMENT DE PILOTAGE </a:t>
            </a: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de l</a:t>
            </a:r>
            <a:r>
              <a:rPr lang="ja-JP" alt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établissement.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Times" charset="0"/>
              <a:buChar char="•"/>
            </a:pPr>
            <a:endParaRPr lang="fr-FR" sz="1600">
              <a:solidFill>
                <a:srgbClr val="1704E8"/>
              </a:solidFill>
              <a:latin typeface="Charcoal" charset="0"/>
              <a:ea typeface="ＭＳ Ｐゴシック" charset="0"/>
              <a:cs typeface="ＭＳ Ｐゴシック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charset="0"/>
              <a:buChar char="u"/>
            </a:pPr>
            <a:r>
              <a:rPr lang="fr-FR" sz="1600" b="1" u="sng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 Vous, parents devez </a:t>
            </a:r>
            <a:r>
              <a:rPr lang="fr-FR" altLang="ja-JP" sz="1600" b="1" u="sng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être une force de proposition</a:t>
            </a:r>
            <a:r>
              <a:rPr lang="fr-FR" altLang="ja-JP" sz="1600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 (Implication des parents, politique des langues, accueil des enfants présentant un handicap, prise en compte des troubles spécifiques des  apprentissages, penser le temps périscolaire comme temps d’apprentissage…)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altLang="ja-JP" sz="1600">
              <a:solidFill>
                <a:srgbClr val="1704E8"/>
              </a:solidFill>
              <a:latin typeface="Charcoal" charset="0"/>
              <a:ea typeface="ＭＳ Ｐゴシック" charset="0"/>
              <a:cs typeface="ＭＳ Ｐゴシック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600">
              <a:solidFill>
                <a:srgbClr val="1704E8"/>
              </a:solidFill>
              <a:latin typeface="Charco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0"/>
            <a:ext cx="6172200" cy="1371600"/>
          </a:xfrm>
          <a:gradFill rotWithShape="1">
            <a:gsLst>
              <a:gs pos="0">
                <a:srgbClr val="EFECF4"/>
              </a:gs>
              <a:gs pos="64999">
                <a:srgbClr val="D5CDE0"/>
              </a:gs>
              <a:gs pos="100000">
                <a:srgbClr val="C4B7D4"/>
              </a:gs>
            </a:gsLst>
            <a:lin ang="5400000" scaled="1"/>
          </a:gradFill>
          <a:ln cap="flat">
            <a:solidFill>
              <a:srgbClr val="5E4576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l"/>
            <a:r>
              <a:rPr lang="fr-FR" sz="24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Vous devez savoir ce qu</a:t>
            </a:r>
            <a:r>
              <a:rPr lang="ja-JP" altLang="fr-FR" sz="24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4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est un projet d</a:t>
            </a:r>
            <a:r>
              <a:rPr lang="ja-JP" altLang="fr-FR" sz="24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4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école, un projet d</a:t>
            </a:r>
            <a:r>
              <a:rPr lang="ja-JP" altLang="fr-FR" sz="24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’</a:t>
            </a:r>
            <a:r>
              <a:rPr lang="fr-FR" sz="24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établissement </a:t>
            </a:r>
            <a:r>
              <a:rPr lang="fr-FR" sz="2800" b="1">
                <a:solidFill>
                  <a:srgbClr val="1704E8"/>
                </a:solidFill>
                <a:latin typeface="Charcoal" charset="0"/>
                <a:ea typeface="ＭＳ Ｐゴシック" charset="0"/>
                <a:cs typeface="ＭＳ Ｐゴシック" charset="0"/>
              </a:rPr>
              <a:t>…</a:t>
            </a:r>
            <a:endParaRPr lang="fr-FR" sz="3600" b="1">
              <a:solidFill>
                <a:srgbClr val="1704E8"/>
              </a:solidFill>
              <a:latin typeface="Charco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9830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152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0242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100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nimBg="1"/>
      <p:bldP spid="57348" grpId="0" animBg="1"/>
    </p:bldLst>
  </p:timing>
</p:sld>
</file>

<file path=ppt/theme/theme1.xml><?xml version="1.0" encoding="utf-8"?>
<a:theme xmlns:a="http://schemas.openxmlformats.org/drawingml/2006/main" name="presentationPP 2002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Geneva" pitchFamily="-10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Geneva" pitchFamily="-109" charset="0"/>
          </a:defRPr>
        </a:defPPr>
      </a:lstStyle>
    </a:lnDef>
  </a:objectDefaults>
  <a:extraClrSchemeLst>
    <a:extraClrScheme>
      <a:clrScheme name="presentationPP 200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PP 200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PP 200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PP 200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PP 200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PP 200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PP 200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PP 200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PP 200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PP 200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PP 200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PP 200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</Words>
  <Application>Microsoft Macintosh PowerPoint</Application>
  <PresentationFormat>Présentation à l'écran (4:3)</PresentationFormat>
  <Paragraphs>42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presentationPP 2002</vt:lpstr>
      <vt:lpstr>Fonctionnement du conseil d’école </vt:lpstr>
      <vt:lpstr>Vous les représentez dans les instances décisionnaires et consultatives…</vt:lpstr>
      <vt:lpstr>Attributions du conseil d’école </vt:lpstr>
      <vt:lpstr>Vous devez savoir ce qu’est un projet d’école, un projet d’établissement …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Fonctionnement du conseil d’école </dc:title>
  <dc:creator>Yamama</dc:creator>
  <cp:lastModifiedBy>Yamama</cp:lastModifiedBy>
  <cp:revision>1</cp:revision>
  <dcterms:created xsi:type="dcterms:W3CDTF">2012-04-09T09:43:20Z</dcterms:created>
  <dcterms:modified xsi:type="dcterms:W3CDTF">2012-04-09T09:44:14Z</dcterms:modified>
</cp:coreProperties>
</file>