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2" d="100"/>
          <a:sy n="62" d="100"/>
        </p:scale>
        <p:origin x="-7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CCB190-CCA9-E44C-9229-2252D963F97E}" type="datetimeFigureOut">
              <a:rPr lang="fr-FR" smtClean="0"/>
              <a:t>09/04/12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8B7834-3F0C-DE42-9BEA-4D4EC35108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8437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fr-FR"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8915" name="Rectangle 3"/>
          <p:cNvSpPr>
            <a:spLocks noChangeArrowheads="1" noTextEdit="1"/>
          </p:cNvSpPr>
          <p:nvPr>
            <p:ph type="sldImg"/>
          </p:nvPr>
        </p:nvSpPr>
        <p:spPr>
          <a:ln cap="flat"/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fr-FR"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9939" name="Rectangle 3"/>
          <p:cNvSpPr>
            <a:spLocks noChangeArrowheads="1" noTextEdit="1"/>
          </p:cNvSpPr>
          <p:nvPr>
            <p:ph type="sldImg"/>
          </p:nvPr>
        </p:nvSpPr>
        <p:spPr>
          <a:ln cap="flat"/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AC80F-5504-A74B-BE12-63688508257C}" type="datetimeFigureOut">
              <a:rPr lang="fr-FR" smtClean="0"/>
              <a:t>09/04/12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0636E-448D-004C-A168-9C728B3D7F9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AC80F-5504-A74B-BE12-63688508257C}" type="datetimeFigureOut">
              <a:rPr lang="fr-FR" smtClean="0"/>
              <a:t>09/04/12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0636E-448D-004C-A168-9C728B3D7F9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350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AC80F-5504-A74B-BE12-63688508257C}" type="datetimeFigureOut">
              <a:rPr lang="fr-FR" smtClean="0"/>
              <a:t>09/04/12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0636E-448D-004C-A168-9C728B3D7F9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511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AC80F-5504-A74B-BE12-63688508257C}" type="datetimeFigureOut">
              <a:rPr lang="fr-FR" smtClean="0"/>
              <a:t>09/04/12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0636E-448D-004C-A168-9C728B3D7F9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558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AC80F-5504-A74B-BE12-63688508257C}" type="datetimeFigureOut">
              <a:rPr lang="fr-FR" smtClean="0"/>
              <a:t>09/04/12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0636E-448D-004C-A168-9C728B3D7F9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000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AC80F-5504-A74B-BE12-63688508257C}" type="datetimeFigureOut">
              <a:rPr lang="fr-FR" smtClean="0"/>
              <a:t>09/04/12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0636E-448D-004C-A168-9C728B3D7F9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1793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AC80F-5504-A74B-BE12-63688508257C}" type="datetimeFigureOut">
              <a:rPr lang="fr-FR" smtClean="0"/>
              <a:t>09/04/12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0636E-448D-004C-A168-9C728B3D7F9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8491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AC80F-5504-A74B-BE12-63688508257C}" type="datetimeFigureOut">
              <a:rPr lang="fr-FR" smtClean="0"/>
              <a:t>09/04/12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0636E-448D-004C-A168-9C728B3D7F9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690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AC80F-5504-A74B-BE12-63688508257C}" type="datetimeFigureOut">
              <a:rPr lang="fr-FR" smtClean="0"/>
              <a:t>09/04/12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0636E-448D-004C-A168-9C728B3D7F9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290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AC80F-5504-A74B-BE12-63688508257C}" type="datetimeFigureOut">
              <a:rPr lang="fr-FR" smtClean="0"/>
              <a:t>09/04/12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0636E-448D-004C-A168-9C728B3D7F9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99155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AC80F-5504-A74B-BE12-63688508257C}" type="datetimeFigureOut">
              <a:rPr lang="fr-FR" smtClean="0"/>
              <a:t>09/04/12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0636E-448D-004C-A168-9C728B3D7F9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816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533400"/>
            <a:ext cx="7772400" cy="1143000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fr-FR" noProof="0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685800" y="63246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246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6272ED7-D6EF-1348-8519-4750283D759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811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1AC80F-5504-A74B-BE12-63688508257C}" type="datetimeFigureOut">
              <a:rPr lang="fr-FR" smtClean="0"/>
              <a:t>09/04/12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E0636E-448D-004C-A168-9C728B3D7F9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311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126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228600"/>
            <a:ext cx="6324600" cy="1143000"/>
          </a:xfrm>
          <a:gradFill rotWithShape="1">
            <a:gsLst>
              <a:gs pos="0">
                <a:srgbClr val="FFE8DA"/>
              </a:gs>
              <a:gs pos="64999">
                <a:srgbClr val="FFC7A6"/>
              </a:gs>
              <a:gs pos="100000">
                <a:srgbClr val="FFB280"/>
              </a:gs>
            </a:gsLst>
            <a:lin ang="5400000" scaled="1"/>
          </a:gradFill>
          <a:ln cap="flat">
            <a:solidFill>
              <a:srgbClr val="F07C03"/>
            </a:solidFill>
            <a:miter lim="800000"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algn="l"/>
            <a:r>
              <a:rPr lang="fr-FR" sz="2800" b="1">
                <a:solidFill>
                  <a:srgbClr val="1704E8"/>
                </a:solidFill>
                <a:latin typeface="Charcoal   " charset="0"/>
                <a:ea typeface="ＭＳ Ｐゴシック" charset="0"/>
                <a:cs typeface="ＭＳ Ｐゴシック" charset="0"/>
              </a:rPr>
              <a:t> Quel est le fonctionnement du CONSEIL D</a:t>
            </a:r>
            <a:r>
              <a:rPr lang="ja-JP" altLang="fr-FR" sz="2800" b="1">
                <a:solidFill>
                  <a:srgbClr val="1704E8"/>
                </a:solidFill>
                <a:latin typeface="Charcoal   " charset="0"/>
                <a:ea typeface="ＭＳ Ｐゴシック" charset="0"/>
                <a:cs typeface="ＭＳ Ｐゴシック" charset="0"/>
              </a:rPr>
              <a:t>’</a:t>
            </a:r>
            <a:r>
              <a:rPr lang="fr-FR" sz="2800" b="1">
                <a:solidFill>
                  <a:srgbClr val="1704E8"/>
                </a:solidFill>
                <a:latin typeface="Charcoal   " charset="0"/>
                <a:ea typeface="ＭＳ Ｐゴシック" charset="0"/>
                <a:cs typeface="ＭＳ Ｐゴシック" charset="0"/>
              </a:rPr>
              <a:t>ETABLISSEMENT? (I)</a:t>
            </a:r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304800" y="1981200"/>
            <a:ext cx="8215313" cy="4062413"/>
          </a:xfrm>
          <a:prstGeom prst="rect">
            <a:avLst/>
          </a:prstGeom>
          <a:gradFill rotWithShape="1">
            <a:gsLst>
              <a:gs pos="0">
                <a:srgbClr val="FFE8DA"/>
              </a:gs>
              <a:gs pos="64999">
                <a:srgbClr val="FFC7A6"/>
              </a:gs>
              <a:gs pos="100000">
                <a:srgbClr val="FFB280"/>
              </a:gs>
            </a:gsLst>
            <a:lin ang="5400000" scaled="1"/>
          </a:gradFill>
          <a:ln w="9525">
            <a:solidFill>
              <a:srgbClr val="F07C03"/>
            </a:solidFill>
            <a:miter lim="800000"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  <p:txBody>
          <a:bodyPr>
            <a:spAutoFit/>
          </a:bodyPr>
          <a:lstStyle/>
          <a:p>
            <a:pPr>
              <a:buFont typeface="Times" charset="0"/>
              <a:buChar char="•"/>
            </a:pPr>
            <a:r>
              <a:rPr lang="fr-FR" sz="2000">
                <a:solidFill>
                  <a:srgbClr val="1704E8"/>
                </a:solidFill>
                <a:latin typeface="Charcoal  " charset="0"/>
              </a:rPr>
              <a:t> </a:t>
            </a:r>
            <a:r>
              <a:rPr lang="fr-FR" sz="2000" b="1">
                <a:solidFill>
                  <a:srgbClr val="1704E8"/>
                </a:solidFill>
                <a:latin typeface="Charcoal  " charset="0"/>
              </a:rPr>
              <a:t>Au moins une réunion par trimestre scolaire</a:t>
            </a:r>
          </a:p>
          <a:p>
            <a:pPr>
              <a:buFont typeface="Times" charset="0"/>
              <a:buChar char="•"/>
            </a:pPr>
            <a:endParaRPr lang="fr-FR" sz="2000" b="1">
              <a:solidFill>
                <a:srgbClr val="1704E8"/>
              </a:solidFill>
              <a:latin typeface="Charcoal  " charset="0"/>
            </a:endParaRPr>
          </a:p>
          <a:p>
            <a:pPr>
              <a:buFont typeface="Times" charset="0"/>
              <a:buChar char="•"/>
            </a:pPr>
            <a:r>
              <a:rPr lang="fr-FR" sz="2000" b="1">
                <a:solidFill>
                  <a:srgbClr val="1704E8"/>
                </a:solidFill>
                <a:latin typeface="Charcoal  " charset="0"/>
              </a:rPr>
              <a:t> </a:t>
            </a:r>
            <a:r>
              <a:rPr lang="fr-FR" sz="2000">
                <a:solidFill>
                  <a:srgbClr val="1704E8"/>
                </a:solidFill>
                <a:latin typeface="Charcoal  " charset="0"/>
              </a:rPr>
              <a:t>Il</a:t>
            </a:r>
            <a:r>
              <a:rPr lang="fr-FR" sz="2000" b="1">
                <a:solidFill>
                  <a:srgbClr val="1704E8"/>
                </a:solidFill>
                <a:latin typeface="Charcoal  " charset="0"/>
              </a:rPr>
              <a:t> </a:t>
            </a:r>
            <a:r>
              <a:rPr lang="fr-FR" sz="2000">
                <a:solidFill>
                  <a:srgbClr val="1704E8"/>
                </a:solidFill>
                <a:latin typeface="Charcoal  " charset="0"/>
              </a:rPr>
              <a:t>peut </a:t>
            </a:r>
            <a:r>
              <a:rPr lang="fr-FR" altLang="ja-JP" sz="2000">
                <a:solidFill>
                  <a:srgbClr val="1704E8"/>
                </a:solidFill>
                <a:latin typeface="Charcoal  " charset="0"/>
              </a:rPr>
              <a:t>être réuni en séance extraordinaire à la demande</a:t>
            </a:r>
          </a:p>
          <a:p>
            <a:pPr>
              <a:buFont typeface="Times" charset="0"/>
              <a:buNone/>
            </a:pPr>
            <a:r>
              <a:rPr lang="fr-FR" altLang="ja-JP" sz="2000">
                <a:solidFill>
                  <a:srgbClr val="1704E8"/>
                </a:solidFill>
                <a:latin typeface="Charcoal  " charset="0"/>
              </a:rPr>
              <a:t>  du COCAC, du chef d’établissement ou de la moitié</a:t>
            </a:r>
          </a:p>
          <a:p>
            <a:pPr>
              <a:buFont typeface="Times" charset="0"/>
              <a:buNone/>
            </a:pPr>
            <a:r>
              <a:rPr lang="fr-FR" altLang="ja-JP" sz="2000">
                <a:solidFill>
                  <a:srgbClr val="1704E8"/>
                </a:solidFill>
                <a:latin typeface="Charcoal  " charset="0"/>
              </a:rPr>
              <a:t>  au moins de ses membres sur un ordre du jour précis.</a:t>
            </a:r>
          </a:p>
          <a:p>
            <a:pPr>
              <a:buFont typeface="Times" charset="0"/>
              <a:buNone/>
            </a:pPr>
            <a:endParaRPr lang="fr-FR" altLang="ja-JP" sz="2000" b="1">
              <a:solidFill>
                <a:srgbClr val="1704E8"/>
              </a:solidFill>
              <a:latin typeface="Charcoal  " charset="0"/>
            </a:endParaRPr>
          </a:p>
          <a:p>
            <a:pPr>
              <a:buFont typeface="Times" charset="0"/>
              <a:buChar char="•"/>
            </a:pPr>
            <a:r>
              <a:rPr lang="fr-FR" altLang="ja-JP" sz="2000" b="1">
                <a:solidFill>
                  <a:srgbClr val="1704E8"/>
                </a:solidFill>
                <a:latin typeface="Charcoal  " charset="0"/>
              </a:rPr>
              <a:t> Convocation: le chef d’établissement fixe l’ordre du jour,</a:t>
            </a:r>
          </a:p>
          <a:p>
            <a:pPr>
              <a:buFont typeface="Times" charset="0"/>
              <a:buNone/>
            </a:pPr>
            <a:r>
              <a:rPr lang="fr-FR" altLang="ja-JP" sz="2000" b="1">
                <a:solidFill>
                  <a:srgbClr val="1704E8"/>
                </a:solidFill>
                <a:latin typeface="Charcoal  " charset="0"/>
              </a:rPr>
              <a:t>  envoie les convocations et les documents préparatoires,</a:t>
            </a:r>
          </a:p>
          <a:p>
            <a:pPr>
              <a:buFont typeface="Times" charset="0"/>
              <a:buNone/>
            </a:pPr>
            <a:r>
              <a:rPr lang="fr-FR" altLang="ja-JP" sz="2000" b="1">
                <a:solidFill>
                  <a:srgbClr val="1704E8"/>
                </a:solidFill>
                <a:latin typeface="Charcoal  " charset="0"/>
              </a:rPr>
              <a:t>  au moins dix jours à l’avance. </a:t>
            </a:r>
            <a:r>
              <a:rPr lang="fr-FR" altLang="ja-JP" sz="1800" b="1">
                <a:solidFill>
                  <a:srgbClr val="1704E8"/>
                </a:solidFill>
                <a:latin typeface="Charcoal  " charset="0"/>
              </a:rPr>
              <a:t>En cas d’urgence, le délai est réduit</a:t>
            </a:r>
          </a:p>
          <a:p>
            <a:pPr>
              <a:buFont typeface="Times" charset="0"/>
              <a:buNone/>
            </a:pPr>
            <a:r>
              <a:rPr lang="fr-FR" altLang="ja-JP" sz="1800" b="1">
                <a:solidFill>
                  <a:srgbClr val="1704E8"/>
                </a:solidFill>
                <a:latin typeface="Charcoal  " charset="0"/>
              </a:rPr>
              <a:t>  à trois jours.</a:t>
            </a:r>
          </a:p>
          <a:p>
            <a:pPr>
              <a:buFont typeface="Times" charset="0"/>
              <a:buNone/>
            </a:pPr>
            <a:endParaRPr lang="fr-FR" altLang="ja-JP" sz="2000" b="1">
              <a:solidFill>
                <a:srgbClr val="1704E8"/>
              </a:solidFill>
              <a:latin typeface="Charcoal  " charset="0"/>
            </a:endParaRPr>
          </a:p>
          <a:p>
            <a:pPr>
              <a:buFont typeface="Times" charset="0"/>
              <a:buChar char="•"/>
            </a:pPr>
            <a:r>
              <a:rPr lang="fr-FR" altLang="ja-JP" sz="2000" b="1">
                <a:solidFill>
                  <a:srgbClr val="1704E8"/>
                </a:solidFill>
                <a:latin typeface="Charcoal  " charset="0"/>
              </a:rPr>
              <a:t> </a:t>
            </a:r>
            <a:r>
              <a:rPr lang="fr-FR" altLang="ja-JP" sz="2000">
                <a:solidFill>
                  <a:srgbClr val="1704E8"/>
                </a:solidFill>
                <a:latin typeface="Charcoal  " charset="0"/>
              </a:rPr>
              <a:t>Le procès-verbal du conseil est transmis à l’ambassadeur, aux</a:t>
            </a:r>
          </a:p>
          <a:p>
            <a:pPr>
              <a:buFont typeface="Times" charset="0"/>
              <a:buNone/>
            </a:pPr>
            <a:r>
              <a:rPr lang="fr-FR" altLang="ja-JP" sz="2000">
                <a:solidFill>
                  <a:srgbClr val="1704E8"/>
                </a:solidFill>
                <a:latin typeface="Charcoal  " charset="0"/>
              </a:rPr>
              <a:t>  membres du conseil, aux comités de gestion et à l’AEFE.</a:t>
            </a:r>
            <a:endParaRPr lang="fr-FR" sz="2000">
              <a:solidFill>
                <a:srgbClr val="1704E8"/>
              </a:solidFill>
              <a:latin typeface="Charcoal  " charset="0"/>
            </a:endParaRPr>
          </a:p>
        </p:txBody>
      </p:sp>
      <p:pic>
        <p:nvPicPr>
          <p:cNvPr id="4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228600"/>
            <a:ext cx="16002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26793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9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 animBg="1"/>
      <p:bldP spid="6349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228600"/>
            <a:ext cx="6858000" cy="1143000"/>
          </a:xfrm>
          <a:gradFill rotWithShape="1">
            <a:gsLst>
              <a:gs pos="0">
                <a:srgbClr val="FFE8DA"/>
              </a:gs>
              <a:gs pos="64999">
                <a:srgbClr val="FFC7A6"/>
              </a:gs>
              <a:gs pos="100000">
                <a:srgbClr val="FFB280"/>
              </a:gs>
            </a:gsLst>
            <a:lin ang="5400000" scaled="1"/>
          </a:gradFill>
          <a:ln cap="flat">
            <a:solidFill>
              <a:srgbClr val="F07C03"/>
            </a:solidFill>
            <a:miter lim="800000"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algn="l"/>
            <a:r>
              <a:rPr lang="fr-FR" sz="2800" b="1">
                <a:solidFill>
                  <a:srgbClr val="1704E8"/>
                </a:solidFill>
                <a:latin typeface="Charcoal   " charset="0"/>
                <a:ea typeface="ＭＳ Ｐゴシック" charset="0"/>
                <a:cs typeface="ＭＳ Ｐゴシック" charset="0"/>
              </a:rPr>
              <a:t>LE CONSEIL D</a:t>
            </a:r>
            <a:r>
              <a:rPr lang="ja-JP" altLang="fr-FR" sz="2800" b="1">
                <a:solidFill>
                  <a:srgbClr val="1704E8"/>
                </a:solidFill>
                <a:latin typeface="Charcoal   " charset="0"/>
                <a:ea typeface="ＭＳ Ｐゴシック" charset="0"/>
                <a:cs typeface="ＭＳ Ｐゴシック" charset="0"/>
              </a:rPr>
              <a:t>’</a:t>
            </a:r>
            <a:r>
              <a:rPr lang="fr-FR" sz="2800" b="1">
                <a:solidFill>
                  <a:srgbClr val="1704E8"/>
                </a:solidFill>
                <a:latin typeface="Charcoal   " charset="0"/>
                <a:ea typeface="ＭＳ Ｐゴシック" charset="0"/>
                <a:cs typeface="ＭＳ Ｐゴシック" charset="0"/>
              </a:rPr>
              <a:t>ETABLISSEMENT? (II)</a:t>
            </a:r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304800" y="1981200"/>
            <a:ext cx="8215313" cy="4094163"/>
          </a:xfrm>
          <a:prstGeom prst="rect">
            <a:avLst/>
          </a:prstGeom>
          <a:gradFill rotWithShape="1">
            <a:gsLst>
              <a:gs pos="0">
                <a:srgbClr val="FFE8DA"/>
              </a:gs>
              <a:gs pos="64999">
                <a:srgbClr val="FFC7A6"/>
              </a:gs>
              <a:gs pos="100000">
                <a:srgbClr val="FFB280"/>
              </a:gs>
            </a:gsLst>
            <a:lin ang="5400000" scaled="1"/>
          </a:gradFill>
          <a:ln w="9525">
            <a:solidFill>
              <a:srgbClr val="F07C03"/>
            </a:solidFill>
            <a:miter lim="800000"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  <p:txBody>
          <a:bodyPr>
            <a:spAutoFit/>
          </a:bodyPr>
          <a:lstStyle/>
          <a:p>
            <a:r>
              <a:rPr lang="en-US" sz="3200" b="1">
                <a:solidFill>
                  <a:srgbClr val="101BE8"/>
                </a:solidFill>
                <a:latin typeface="Calibri" charset="0"/>
              </a:rPr>
              <a:t>le Conseil d’Etablissement doit être l’instance de réflexion et de décision au sein de laquelle l’ensemble des partenaires de la communauté scolaire collabore à la bonne marche de l’établissement.</a:t>
            </a:r>
            <a:r>
              <a:rPr lang="fr-FR" sz="3200" b="1">
                <a:solidFill>
                  <a:srgbClr val="101BE8"/>
                </a:solidFill>
                <a:latin typeface="Calibri" charset="0"/>
              </a:rPr>
              <a:t> </a:t>
            </a:r>
          </a:p>
          <a:p>
            <a:pPr>
              <a:buFont typeface="Times" charset="0"/>
              <a:buChar char="•"/>
            </a:pPr>
            <a:endParaRPr lang="fr-FR" sz="2000">
              <a:solidFill>
                <a:srgbClr val="1704E8"/>
              </a:solidFill>
              <a:latin typeface="Charcoal  " charset="0"/>
            </a:endParaRPr>
          </a:p>
          <a:p>
            <a:pPr>
              <a:buFont typeface="Times" charset="0"/>
              <a:buChar char="•"/>
            </a:pPr>
            <a:endParaRPr lang="fr-FR" sz="2000">
              <a:solidFill>
                <a:srgbClr val="1704E8"/>
              </a:solidFill>
              <a:latin typeface="Charcoal  " charset="0"/>
            </a:endParaRPr>
          </a:p>
          <a:p>
            <a:pPr>
              <a:buFont typeface="Times" charset="0"/>
              <a:buChar char="•"/>
            </a:pPr>
            <a:endParaRPr lang="fr-FR" sz="2000">
              <a:solidFill>
                <a:srgbClr val="1704E8"/>
              </a:solidFill>
              <a:latin typeface="Charcoal  " charset="0"/>
            </a:endParaRPr>
          </a:p>
          <a:p>
            <a:pPr>
              <a:buFont typeface="Times" charset="0"/>
              <a:buChar char="•"/>
            </a:pPr>
            <a:endParaRPr lang="fr-FR" sz="2000">
              <a:solidFill>
                <a:srgbClr val="1704E8"/>
              </a:solidFill>
              <a:latin typeface="Charcoal  " charset="0"/>
            </a:endParaRPr>
          </a:p>
          <a:p>
            <a:pPr>
              <a:buFont typeface="Times" charset="0"/>
              <a:buChar char="•"/>
            </a:pPr>
            <a:endParaRPr lang="fr-FR" sz="2000">
              <a:solidFill>
                <a:srgbClr val="1704E8"/>
              </a:solidFill>
              <a:latin typeface="Charcoal  " charset="0"/>
            </a:endParaRPr>
          </a:p>
        </p:txBody>
      </p:sp>
      <p:pic>
        <p:nvPicPr>
          <p:cNvPr id="4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228600"/>
            <a:ext cx="16002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52140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9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 animBg="1"/>
      <p:bldP spid="6349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1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6477000" cy="1143000"/>
          </a:xfrm>
          <a:gradFill rotWithShape="1">
            <a:gsLst>
              <a:gs pos="0">
                <a:srgbClr val="FFE8DA"/>
              </a:gs>
              <a:gs pos="64999">
                <a:srgbClr val="FFC7A6"/>
              </a:gs>
              <a:gs pos="100000">
                <a:srgbClr val="FFB280"/>
              </a:gs>
            </a:gsLst>
            <a:lin ang="5400000" scaled="1"/>
          </a:gradFill>
          <a:ln cap="flat">
            <a:solidFill>
              <a:srgbClr val="F07C03"/>
            </a:solidFill>
            <a:miter lim="800000"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lIns="90488" tIns="44450" rIns="90488" bIns="44450"/>
          <a:lstStyle/>
          <a:p>
            <a:pPr algn="l" eaLnBrk="1" hangingPunct="1"/>
            <a:r>
              <a:rPr lang="fr-FR" sz="28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Le </a:t>
            </a:r>
            <a:r>
              <a:rPr lang="fr-FR" sz="2800" b="1">
                <a:solidFill>
                  <a:srgbClr val="1704E8"/>
                </a:solidFill>
                <a:latin typeface="Charcoal   " charset="0"/>
                <a:ea typeface="ＭＳ Ｐゴシック" charset="0"/>
                <a:cs typeface="ＭＳ Ｐゴシック" charset="0"/>
              </a:rPr>
              <a:t>CONSEIL D</a:t>
            </a:r>
            <a:r>
              <a:rPr lang="ja-JP" altLang="fr-FR" sz="2800" b="1">
                <a:solidFill>
                  <a:srgbClr val="1704E8"/>
                </a:solidFill>
                <a:latin typeface="Charcoal   " charset="0"/>
                <a:ea typeface="ＭＳ Ｐゴシック" charset="0"/>
                <a:cs typeface="ＭＳ Ｐゴシック" charset="0"/>
              </a:rPr>
              <a:t>’</a:t>
            </a:r>
            <a:r>
              <a:rPr lang="fr-FR" sz="2800" b="1">
                <a:solidFill>
                  <a:srgbClr val="1704E8"/>
                </a:solidFill>
                <a:latin typeface="Charcoal   " charset="0"/>
                <a:ea typeface="ＭＳ Ｐゴシック" charset="0"/>
                <a:cs typeface="ＭＳ Ｐゴシック" charset="0"/>
              </a:rPr>
              <a:t>ETABLISSEMENT</a:t>
            </a:r>
            <a:r>
              <a:rPr lang="fr-FR" sz="28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(II)</a:t>
            </a:r>
            <a:endParaRPr lang="fr-FR" sz="3200" b="1">
              <a:solidFill>
                <a:srgbClr val="1704E8"/>
              </a:solidFill>
              <a:latin typeface="Charcoal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104452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0"/>
            <a:ext cx="16002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6"/>
          <p:cNvSpPr>
            <a:spLocks noChangeArrowheads="1"/>
          </p:cNvSpPr>
          <p:nvPr/>
        </p:nvSpPr>
        <p:spPr bwMode="auto">
          <a:xfrm>
            <a:off x="609600" y="6629400"/>
            <a:ext cx="77724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342900" indent="-342900">
              <a:buFontTx/>
              <a:buChar char="•"/>
            </a:pPr>
            <a:endParaRPr lang="fr-FR" sz="2000">
              <a:solidFill>
                <a:srgbClr val="1704E8"/>
              </a:solidFill>
              <a:latin typeface="Charcoal" charset="0"/>
            </a:endParaRPr>
          </a:p>
          <a:p>
            <a:pPr marL="342900" indent="-342900"/>
            <a:endParaRPr lang="fr-FR" sz="2000">
              <a:latin typeface="Times" charset="0"/>
            </a:endParaRPr>
          </a:p>
        </p:txBody>
      </p:sp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609600" y="4038600"/>
            <a:ext cx="80772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576263" indent="-384175" eaLnBrk="1" hangingPunct="1">
              <a:spcBef>
                <a:spcPct val="20000"/>
              </a:spcBef>
            </a:pPr>
            <a:endParaRPr lang="fr-FR" sz="1800">
              <a:solidFill>
                <a:srgbClr val="1704E8"/>
              </a:solidFill>
              <a:latin typeface="Charcoal" charset="0"/>
            </a:endParaRPr>
          </a:p>
          <a:p>
            <a:pPr marL="576263" indent="-384175" eaLnBrk="1" hangingPunct="1">
              <a:spcBef>
                <a:spcPct val="20000"/>
              </a:spcBef>
            </a:pPr>
            <a:endParaRPr lang="fr-FR" sz="1800">
              <a:solidFill>
                <a:srgbClr val="1704E8"/>
              </a:solidFill>
              <a:latin typeface="Charcoal" charset="0"/>
            </a:endParaRPr>
          </a:p>
        </p:txBody>
      </p:sp>
      <p:sp>
        <p:nvSpPr>
          <p:cNvPr id="104456" name="Rectangle 8"/>
          <p:cNvSpPr>
            <a:spLocks noChangeArrowheads="1"/>
          </p:cNvSpPr>
          <p:nvPr/>
        </p:nvSpPr>
        <p:spPr bwMode="auto">
          <a:xfrm>
            <a:off x="457200" y="2590800"/>
            <a:ext cx="8382000" cy="3048000"/>
          </a:xfrm>
          <a:prstGeom prst="rect">
            <a:avLst/>
          </a:prstGeom>
          <a:gradFill rotWithShape="1">
            <a:gsLst>
              <a:gs pos="0">
                <a:srgbClr val="FFE8DA"/>
              </a:gs>
              <a:gs pos="64999">
                <a:srgbClr val="FFC7A6"/>
              </a:gs>
              <a:gs pos="100000">
                <a:srgbClr val="FFB280"/>
              </a:gs>
            </a:gsLst>
            <a:lin ang="5400000" scaled="1"/>
          </a:gradFill>
          <a:ln w="9525">
            <a:solidFill>
              <a:srgbClr val="F07C03"/>
            </a:solidFill>
            <a:miter lim="800000"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  <p:txBody>
          <a:bodyPr lIns="90488" tIns="44450" rIns="90488" bIns="44450"/>
          <a:lstStyle/>
          <a:p>
            <a:pPr marL="801688" indent="-609600" eaLnBrk="1" hangingPunct="1">
              <a:spcBef>
                <a:spcPct val="20000"/>
              </a:spcBef>
              <a:buFontTx/>
              <a:buAutoNum type="arabicPeriod"/>
            </a:pPr>
            <a:r>
              <a:rPr lang="fr-FR" b="1">
                <a:solidFill>
                  <a:srgbClr val="1704E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harcoal" charset="0"/>
              </a:rPr>
              <a:t>Adopte:</a:t>
            </a:r>
            <a:endParaRPr lang="fr-FR" b="1" i="1">
              <a:solidFill>
                <a:srgbClr val="1704E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merican Typewriter" charset="0"/>
            </a:endParaRPr>
          </a:p>
          <a:p>
            <a:pPr marL="1492250" lvl="1" indent="-533400" eaLnBrk="1" hangingPunct="1">
              <a:spcBef>
                <a:spcPct val="20000"/>
              </a:spcBef>
              <a:buFont typeface="Arial" charset="0"/>
              <a:buAutoNum type="alphaLcPeriod"/>
            </a:pPr>
            <a:r>
              <a:rPr lang="fr-FR" sz="1800" i="1">
                <a:solidFill>
                  <a:srgbClr val="1704E8"/>
                </a:solidFill>
                <a:latin typeface="American Typewriter" charset="0"/>
              </a:rPr>
              <a:t>Le projet d</a:t>
            </a:r>
            <a:r>
              <a:rPr lang="ja-JP" altLang="fr-FR" sz="1800" i="1">
                <a:solidFill>
                  <a:srgbClr val="1704E8"/>
                </a:solidFill>
                <a:latin typeface="American Typewriter" charset="0"/>
              </a:rPr>
              <a:t>’</a:t>
            </a:r>
            <a:r>
              <a:rPr lang="fr-FR" sz="1800" i="1">
                <a:solidFill>
                  <a:srgbClr val="1704E8"/>
                </a:solidFill>
                <a:latin typeface="American Typewriter" charset="0"/>
              </a:rPr>
              <a:t>établissement</a:t>
            </a:r>
            <a:r>
              <a:rPr lang="fr-FR" sz="1800" b="1" i="1">
                <a:solidFill>
                  <a:srgbClr val="1704E8"/>
                </a:solidFill>
                <a:latin typeface="American Typewriter" charset="0"/>
              </a:rPr>
              <a:t>	</a:t>
            </a:r>
          </a:p>
          <a:p>
            <a:pPr marL="1492250" lvl="1" indent="-533400" eaLnBrk="1" hangingPunct="1">
              <a:spcBef>
                <a:spcPct val="20000"/>
              </a:spcBef>
              <a:buFont typeface="Arial" charset="0"/>
              <a:buAutoNum type="alphaLcPeriod"/>
            </a:pPr>
            <a:r>
              <a:rPr lang="fr-FR" sz="1800" i="1">
                <a:solidFill>
                  <a:srgbClr val="1704E8"/>
                </a:solidFill>
                <a:latin typeface="American Typewriter" charset="0"/>
              </a:rPr>
              <a:t>Le règlement intérieur après consultation du conseil d</a:t>
            </a:r>
            <a:r>
              <a:rPr lang="ja-JP" altLang="fr-FR" sz="1800" i="1">
                <a:solidFill>
                  <a:srgbClr val="1704E8"/>
                </a:solidFill>
                <a:latin typeface="American Typewriter" charset="0"/>
              </a:rPr>
              <a:t>’</a:t>
            </a:r>
            <a:r>
              <a:rPr lang="fr-FR" sz="1800" i="1">
                <a:solidFill>
                  <a:srgbClr val="1704E8"/>
                </a:solidFill>
                <a:latin typeface="American Typewriter" charset="0"/>
              </a:rPr>
              <a:t>école, conseil du second degré, conseil des délégués pour la vie lycéenne (CVL)</a:t>
            </a:r>
          </a:p>
          <a:p>
            <a:pPr marL="1492250" lvl="1" indent="-533400" eaLnBrk="1" hangingPunct="1">
              <a:spcBef>
                <a:spcPct val="20000"/>
              </a:spcBef>
              <a:buFont typeface="Arial" charset="0"/>
              <a:buAutoNum type="alphaLcPeriod"/>
            </a:pPr>
            <a:r>
              <a:rPr lang="fr-FR" sz="1800" i="1">
                <a:solidFill>
                  <a:srgbClr val="1704E8"/>
                </a:solidFill>
                <a:latin typeface="American Typewriter" charset="0"/>
              </a:rPr>
              <a:t>Les horaires scolaires et le calendrier de l</a:t>
            </a:r>
            <a:r>
              <a:rPr lang="ja-JP" altLang="fr-FR" sz="1800" i="1">
                <a:solidFill>
                  <a:srgbClr val="1704E8"/>
                </a:solidFill>
                <a:latin typeface="American Typewriter" charset="0"/>
              </a:rPr>
              <a:t>’</a:t>
            </a:r>
            <a:r>
              <a:rPr lang="fr-FR" sz="1800" i="1">
                <a:solidFill>
                  <a:srgbClr val="1704E8"/>
                </a:solidFill>
                <a:latin typeface="American Typewriter" charset="0"/>
              </a:rPr>
              <a:t>année scolaire</a:t>
            </a:r>
          </a:p>
          <a:p>
            <a:pPr marL="1492250" lvl="1" indent="-533400" eaLnBrk="1" hangingPunct="1">
              <a:spcBef>
                <a:spcPct val="20000"/>
              </a:spcBef>
              <a:buFont typeface="Arial" charset="0"/>
              <a:buAutoNum type="alphaLcPeriod"/>
            </a:pPr>
            <a:r>
              <a:rPr lang="fr-FR" sz="1800" i="1">
                <a:solidFill>
                  <a:srgbClr val="1704E8"/>
                </a:solidFill>
                <a:latin typeface="American Typewriter" charset="0"/>
              </a:rPr>
              <a:t>Le plan annuel d</a:t>
            </a:r>
            <a:r>
              <a:rPr lang="ja-JP" altLang="fr-FR" sz="1800" i="1">
                <a:solidFill>
                  <a:srgbClr val="1704E8"/>
                </a:solidFill>
                <a:latin typeface="American Typewriter" charset="0"/>
              </a:rPr>
              <a:t>’</a:t>
            </a:r>
            <a:r>
              <a:rPr lang="fr-FR" sz="1800" i="1">
                <a:solidFill>
                  <a:srgbClr val="1704E8"/>
                </a:solidFill>
                <a:latin typeface="American Typewriter" charset="0"/>
              </a:rPr>
              <a:t>éducation à l</a:t>
            </a:r>
            <a:r>
              <a:rPr lang="ja-JP" altLang="fr-FR" sz="1800" i="1">
                <a:solidFill>
                  <a:srgbClr val="1704E8"/>
                </a:solidFill>
                <a:latin typeface="American Typewriter" charset="0"/>
              </a:rPr>
              <a:t>’</a:t>
            </a:r>
            <a:r>
              <a:rPr lang="fr-FR" sz="1800" i="1">
                <a:solidFill>
                  <a:srgbClr val="1704E8"/>
                </a:solidFill>
                <a:latin typeface="American Typewriter" charset="0"/>
              </a:rPr>
              <a:t>orientation</a:t>
            </a:r>
          </a:p>
          <a:p>
            <a:pPr marL="1492250" lvl="1" indent="-533400" eaLnBrk="1" hangingPunct="1">
              <a:spcBef>
                <a:spcPct val="20000"/>
              </a:spcBef>
              <a:buFont typeface="Arial" charset="0"/>
              <a:buAutoNum type="alphaLcPeriod"/>
            </a:pPr>
            <a:r>
              <a:rPr lang="fr-FR" sz="1800" i="1">
                <a:solidFill>
                  <a:srgbClr val="1704E8"/>
                </a:solidFill>
                <a:latin typeface="American Typewriter" charset="0"/>
              </a:rPr>
              <a:t>Le plan de formation continue des personnels</a:t>
            </a:r>
            <a:endParaRPr lang="fr-FR" i="1">
              <a:solidFill>
                <a:srgbClr val="1704E8"/>
              </a:solidFill>
              <a:latin typeface="American Typewriter" charset="0"/>
            </a:endParaRPr>
          </a:p>
          <a:p>
            <a:pPr marL="1492250" lvl="1" indent="-533400" eaLnBrk="1" hangingPunct="1">
              <a:spcBef>
                <a:spcPct val="20000"/>
              </a:spcBef>
              <a:buFont typeface="Arial" charset="0"/>
              <a:buAutoNum type="alphaLcPeriod"/>
            </a:pPr>
            <a:endParaRPr lang="fr-FR">
              <a:solidFill>
                <a:srgbClr val="1704E8"/>
              </a:solidFill>
              <a:latin typeface="Charcoal" charset="0"/>
            </a:endParaRPr>
          </a:p>
        </p:txBody>
      </p:sp>
      <p:sp>
        <p:nvSpPr>
          <p:cNvPr id="15367" name="Rectangle 9"/>
          <p:cNvSpPr>
            <a:spLocks noChangeArrowheads="1"/>
          </p:cNvSpPr>
          <p:nvPr/>
        </p:nvSpPr>
        <p:spPr bwMode="auto">
          <a:xfrm>
            <a:off x="609600" y="5029200"/>
            <a:ext cx="8305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576263" indent="-384175" eaLnBrk="1" hangingPunct="1">
              <a:spcBef>
                <a:spcPct val="20000"/>
              </a:spcBef>
              <a:buFontTx/>
              <a:buAutoNum type="arabicPeriod" startAt="2"/>
            </a:pPr>
            <a:endParaRPr lang="fr-FR" sz="2000">
              <a:solidFill>
                <a:srgbClr val="1704E8"/>
              </a:solidFill>
              <a:latin typeface="Charco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584482"/>
      </p:ext>
    </p:extLst>
  </p:cSld>
  <p:clrMapOvr>
    <a:masterClrMapping/>
  </p:clrMapOvr>
  <p:transition xmlns:p14="http://schemas.microsoft.com/office/powerpoint/2010/main">
    <p:cover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104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1" grpId="0" animBg="1" autoUpdateAnimBg="0"/>
      <p:bldP spid="10445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6324600" cy="1143000"/>
          </a:xfrm>
          <a:gradFill rotWithShape="1">
            <a:gsLst>
              <a:gs pos="0">
                <a:srgbClr val="FFE8DA"/>
              </a:gs>
              <a:gs pos="64999">
                <a:srgbClr val="FFC7A6"/>
              </a:gs>
              <a:gs pos="100000">
                <a:srgbClr val="FFB280"/>
              </a:gs>
            </a:gsLst>
            <a:lin ang="5400000" scaled="1"/>
          </a:gradFill>
          <a:ln cap="flat">
            <a:solidFill>
              <a:srgbClr val="F07C03"/>
            </a:solidFill>
            <a:miter lim="800000"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algn="l" eaLnBrk="1" hangingPunct="1"/>
            <a:r>
              <a:rPr lang="fr-FR" sz="32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Le conseil d</a:t>
            </a:r>
            <a:r>
              <a:rPr lang="ja-JP" altLang="fr-FR" sz="32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’</a:t>
            </a:r>
            <a:r>
              <a:rPr lang="fr-FR" sz="32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établissement (III)</a:t>
            </a:r>
            <a:endParaRPr lang="fr-FR" sz="3200" b="1">
              <a:solidFill>
                <a:srgbClr val="000000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09600" y="1828800"/>
            <a:ext cx="8001000" cy="5029200"/>
          </a:xfrm>
          <a:gradFill rotWithShape="1">
            <a:gsLst>
              <a:gs pos="0">
                <a:srgbClr val="FFE8DA"/>
              </a:gs>
              <a:gs pos="64999">
                <a:srgbClr val="FFC7A6"/>
              </a:gs>
              <a:gs pos="100000">
                <a:srgbClr val="FFB280"/>
              </a:gs>
            </a:gsLst>
            <a:lin ang="5400000" scaled="1"/>
          </a:gradFill>
          <a:ln cap="flat">
            <a:solidFill>
              <a:srgbClr val="F07C03"/>
            </a:solidFill>
            <a:miter lim="800000"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eaLnBrk="1" hangingPunct="1">
              <a:buFontTx/>
              <a:buNone/>
            </a:pPr>
            <a:r>
              <a:rPr lang="fr-FR" sz="1800" b="1">
                <a:solidFill>
                  <a:srgbClr val="0000FF"/>
                </a:solidFill>
                <a:latin typeface="Charcoal  " charset="0"/>
                <a:ea typeface="ＭＳ Ｐゴシック" charset="0"/>
                <a:cs typeface="ＭＳ Ｐゴシック" charset="0"/>
              </a:rPr>
              <a:t>2. Emet un avis sur:</a:t>
            </a:r>
          </a:p>
          <a:p>
            <a:pPr lvl="1" eaLnBrk="1" hangingPunct="1">
              <a:buFont typeface="Times" charset="0"/>
              <a:buAutoNum type="alphaLcPeriod"/>
            </a:pPr>
            <a:r>
              <a:rPr 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 La carte  des emplois des personnels</a:t>
            </a:r>
          </a:p>
          <a:p>
            <a:pPr lvl="1" eaLnBrk="1" hangingPunct="1">
              <a:buFont typeface="Times" charset="0"/>
              <a:buAutoNum type="alphaLcPeriod"/>
            </a:pPr>
            <a:r>
              <a:rPr 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 Les propositions d</a:t>
            </a:r>
            <a:r>
              <a:rPr lang="ja-JP" alt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’</a:t>
            </a:r>
            <a:r>
              <a:rPr 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évolution des structures pédagogiques et la composition des classes</a:t>
            </a:r>
          </a:p>
          <a:p>
            <a:pPr lvl="1" eaLnBrk="1" hangingPunct="1">
              <a:buFont typeface="Times" charset="0"/>
              <a:buAutoNum type="alphaLcPeriod"/>
            </a:pPr>
            <a:r>
              <a:rPr 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 Le programme des activités des associations et des clubs fonctionnant au sein de l</a:t>
            </a:r>
            <a:r>
              <a:rPr lang="ja-JP" alt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’</a:t>
            </a:r>
            <a:r>
              <a:rPr 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établissement.</a:t>
            </a:r>
          </a:p>
          <a:p>
            <a:pPr lvl="1" eaLnBrk="1" hangingPunct="1">
              <a:buFont typeface="Times" charset="0"/>
              <a:buAutoNum type="alphaLcPeriod"/>
            </a:pPr>
            <a:r>
              <a:rPr 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 Les questions d</a:t>
            </a:r>
            <a:r>
              <a:rPr lang="ja-JP" alt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’</a:t>
            </a:r>
            <a:r>
              <a:rPr 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hygiène, et de sécurité et de conditions de travail des personnels et les travaux à réaliser dans ces domaines</a:t>
            </a:r>
          </a:p>
          <a:p>
            <a:pPr lvl="1" eaLnBrk="1" hangingPunct="1">
              <a:buFont typeface="Times" charset="0"/>
              <a:buAutoNum type="alphaLcPeriod"/>
            </a:pPr>
            <a:r>
              <a:rPr 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 Les questions relatives à l</a:t>
            </a:r>
            <a:r>
              <a:rPr lang="ja-JP" alt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’</a:t>
            </a:r>
            <a:r>
              <a:rPr 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accueil et à l</a:t>
            </a:r>
            <a:r>
              <a:rPr lang="ja-JP" alt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’</a:t>
            </a:r>
            <a:r>
              <a:rPr 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information des parents d</a:t>
            </a:r>
            <a:r>
              <a:rPr lang="ja-JP" alt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’</a:t>
            </a:r>
            <a:r>
              <a:rPr 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élèves, les modalités générales de leur participation à la vie de l</a:t>
            </a:r>
            <a:r>
              <a:rPr lang="ja-JP" alt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’</a:t>
            </a:r>
            <a:r>
              <a:rPr 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établissement</a:t>
            </a:r>
          </a:p>
          <a:p>
            <a:pPr lvl="1" eaLnBrk="1" hangingPunct="1">
              <a:buFont typeface="Times" charset="0"/>
              <a:buAutoNum type="alphaLcPeriod"/>
            </a:pPr>
            <a:r>
              <a:rPr 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 La programmation et le financement des voyages scolaires</a:t>
            </a:r>
          </a:p>
          <a:p>
            <a:pPr lvl="1" eaLnBrk="1" hangingPunct="1">
              <a:buFont typeface="Times" charset="0"/>
              <a:buAutoNum type="alphaLcPeriod"/>
            </a:pPr>
            <a:r>
              <a:rPr 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 L</a:t>
            </a:r>
            <a:r>
              <a:rPr lang="ja-JP" alt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’</a:t>
            </a:r>
            <a:r>
              <a:rPr 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organisation de la vie scolaire</a:t>
            </a:r>
          </a:p>
          <a:p>
            <a:pPr lvl="1" eaLnBrk="1" hangingPunct="1">
              <a:buFont typeface="Times" charset="0"/>
              <a:buAutoNum type="alphaLcPeriod"/>
            </a:pPr>
            <a:r>
              <a:rPr 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 L</a:t>
            </a:r>
            <a:r>
              <a:rPr lang="ja-JP" alt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’</a:t>
            </a:r>
            <a:r>
              <a:rPr 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accueil et la prise en charge des élèves handicapés</a:t>
            </a:r>
          </a:p>
          <a:p>
            <a:pPr lvl="1" eaLnBrk="1" hangingPunct="1">
              <a:buFont typeface="Times" charset="0"/>
              <a:buAutoNum type="alphaLcPeriod"/>
            </a:pPr>
            <a:r>
              <a:rPr lang="fr-FR" sz="1800" i="1">
                <a:solidFill>
                  <a:srgbClr val="101BE8"/>
                </a:solidFill>
                <a:latin typeface="American Typewriter" charset="0"/>
                <a:ea typeface="ＭＳ Ｐゴシック" charset="0"/>
              </a:rPr>
              <a:t>La restauration scolaire</a:t>
            </a:r>
          </a:p>
        </p:txBody>
      </p:sp>
      <p:pic>
        <p:nvPicPr>
          <p:cNvPr id="4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700" y="152400"/>
            <a:ext cx="16002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2256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6477000" cy="1143000"/>
          </a:xfrm>
          <a:gradFill rotWithShape="1">
            <a:gsLst>
              <a:gs pos="0">
                <a:srgbClr val="FFE8DA"/>
              </a:gs>
              <a:gs pos="64999">
                <a:srgbClr val="FFC7A6"/>
              </a:gs>
              <a:gs pos="100000">
                <a:srgbClr val="FFB280"/>
              </a:gs>
            </a:gsLst>
            <a:lin ang="5400000" scaled="1"/>
          </a:gradFill>
          <a:ln cap="flat">
            <a:solidFill>
              <a:srgbClr val="F07C03"/>
            </a:solidFill>
            <a:miter lim="800000"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algn="l" eaLnBrk="1" hangingPunct="1"/>
            <a:r>
              <a:rPr lang="fr-FR" sz="32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Le conseil d</a:t>
            </a:r>
            <a:r>
              <a:rPr lang="ja-JP" altLang="fr-FR" sz="32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’</a:t>
            </a:r>
            <a:r>
              <a:rPr lang="fr-FR" sz="32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établissement (IV)</a:t>
            </a:r>
            <a:endParaRPr lang="fr-FR" sz="3200" b="1">
              <a:solidFill>
                <a:srgbClr val="000000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09600" y="1981200"/>
            <a:ext cx="8305800" cy="4495800"/>
          </a:xfrm>
          <a:gradFill rotWithShape="1">
            <a:gsLst>
              <a:gs pos="0">
                <a:srgbClr val="FFE8DA"/>
              </a:gs>
              <a:gs pos="64999">
                <a:srgbClr val="FFC7A6"/>
              </a:gs>
              <a:gs pos="100000">
                <a:srgbClr val="FFB280"/>
              </a:gs>
            </a:gsLst>
            <a:lin ang="5400000" scaled="1"/>
          </a:gradFill>
          <a:ln cap="flat">
            <a:solidFill>
              <a:srgbClr val="F07C03"/>
            </a:solidFill>
            <a:miter lim="800000"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marL="514350" indent="-514350" eaLnBrk="1" hangingPunct="1">
              <a:buFontTx/>
              <a:buNone/>
            </a:pPr>
            <a:r>
              <a:rPr lang="fr-FR" b="1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Le budget et le compte financier sont présentés au CE</a:t>
            </a:r>
          </a:p>
          <a:p>
            <a:pPr marL="514350" indent="-514350" eaLnBrk="1" hangingPunct="1">
              <a:buFontTx/>
              <a:buNone/>
            </a:pPr>
            <a:r>
              <a:rPr lang="fr-FR" sz="1800" i="1" u="sng">
                <a:solidFill>
                  <a:srgbClr val="000000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Proposition de la  FAPEE </a:t>
            </a:r>
            <a:r>
              <a:rPr lang="fr-FR" sz="1800" i="1">
                <a:solidFill>
                  <a:srgbClr val="000000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:dans les EGD </a:t>
            </a:r>
            <a:r>
              <a:rPr lang="en-US" sz="1800" i="1">
                <a:solidFill>
                  <a:srgbClr val="000000"/>
                </a:solidFill>
                <a:latin typeface="Calibri" charset="0"/>
                <a:ea typeface="ＭＳ Ｐゴシック" charset="0"/>
                <a:cs typeface="ＭＳ Ｐゴシック" charset="0"/>
              </a:rPr>
              <a:t>une commission budgétaire ad hoc est constituée au sein du CE</a:t>
            </a:r>
            <a:r>
              <a:rPr lang="fr-FR" sz="1800" i="1">
                <a:solidFill>
                  <a:srgbClr val="000000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1800" i="1">
                <a:solidFill>
                  <a:srgbClr val="000000"/>
                </a:solidFill>
                <a:latin typeface="Calibri" charset="0"/>
                <a:ea typeface="ＭＳ Ｐゴシック" charset="0"/>
                <a:cs typeface="ＭＳ Ｐゴシック" charset="0"/>
              </a:rPr>
              <a:t>comprenant des représentants des parents d’élèves, des élèves et des enseignants. L’ordonnateur et le comptable présentent de façon détaillée à cette commission le projet de budget, répond à ses questions et peut recevoir des propositions d’aménagement dans les limites du cadre de l’autonomie d’élaboration budgétaire de l’établissement.</a:t>
            </a:r>
            <a:endParaRPr lang="fr-FR" sz="2000" b="1" i="1">
              <a:solidFill>
                <a:srgbClr val="1704E8"/>
              </a:solidFill>
              <a:latin typeface="American Typewriter" charset="0"/>
              <a:ea typeface="ＭＳ Ｐゴシック" charset="0"/>
              <a:cs typeface="ＭＳ Ｐゴシック" charset="0"/>
            </a:endParaRPr>
          </a:p>
          <a:p>
            <a:pPr marL="914400" lvl="1" indent="-514350" eaLnBrk="1" hangingPunct="1">
              <a:buFontTx/>
              <a:buNone/>
            </a:pPr>
            <a:endParaRPr lang="fr-FR" sz="2000" b="1" i="1">
              <a:solidFill>
                <a:srgbClr val="1704E8"/>
              </a:solidFill>
              <a:latin typeface="American Typewriter" charset="0"/>
              <a:ea typeface="ＭＳ Ｐゴシック" charset="0"/>
            </a:endParaRPr>
          </a:p>
          <a:p>
            <a:pPr marL="914400" lvl="1" indent="-514350" eaLnBrk="1" hangingPunct="1">
              <a:buFontTx/>
              <a:buNone/>
            </a:pPr>
            <a:r>
              <a:rPr lang="fr-FR" sz="2400" b="1" i="1">
                <a:solidFill>
                  <a:srgbClr val="1704E8"/>
                </a:solidFill>
                <a:latin typeface="American Typewriter" charset="0"/>
                <a:ea typeface="ＭＳ Ｐゴシック" charset="0"/>
              </a:rPr>
              <a:t>Chaque année, un rapport sur le fonctionnement pédagogique établi par le chef d</a:t>
            </a:r>
            <a:r>
              <a:rPr lang="ja-JP" altLang="fr-FR" sz="2400" b="1" i="1">
                <a:solidFill>
                  <a:srgbClr val="1704E8"/>
                </a:solidFill>
                <a:latin typeface="American Typewriter" charset="0"/>
                <a:ea typeface="ＭＳ Ｐゴシック" charset="0"/>
              </a:rPr>
              <a:t>’</a:t>
            </a:r>
            <a:r>
              <a:rPr lang="fr-FR" sz="2400" b="1" i="1">
                <a:solidFill>
                  <a:srgbClr val="1704E8"/>
                </a:solidFill>
                <a:latin typeface="American Typewriter" charset="0"/>
                <a:ea typeface="ＭＳ Ｐゴシック" charset="0"/>
              </a:rPr>
              <a:t>établissement est présenté au CE</a:t>
            </a:r>
          </a:p>
          <a:p>
            <a:pPr marL="914400" lvl="1" indent="-514350" eaLnBrk="1" hangingPunct="1">
              <a:buFont typeface="Times" charset="0"/>
              <a:buAutoNum type="alphaLcPeriod" startAt="8"/>
            </a:pPr>
            <a:endParaRPr lang="fr-FR" sz="1800">
              <a:solidFill>
                <a:srgbClr val="1704E8"/>
              </a:solidFill>
              <a:latin typeface="Charcoal   " charset="0"/>
              <a:ea typeface="ＭＳ Ｐゴシック" charset="0"/>
            </a:endParaRPr>
          </a:p>
          <a:p>
            <a:pPr marL="914400" lvl="1" indent="-514350" eaLnBrk="1" hangingPunct="1">
              <a:buFontTx/>
              <a:buNone/>
            </a:pPr>
            <a:endParaRPr lang="fr-FR" sz="1800">
              <a:solidFill>
                <a:srgbClr val="1704E8"/>
              </a:solidFill>
              <a:latin typeface="Charcoal   " charset="0"/>
              <a:ea typeface="ＭＳ Ｐゴシック" charset="0"/>
            </a:endParaRPr>
          </a:p>
        </p:txBody>
      </p:sp>
      <p:pic>
        <p:nvPicPr>
          <p:cNvPr id="4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700" y="152400"/>
            <a:ext cx="16002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70081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9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6553200" cy="1143000"/>
          </a:xfrm>
          <a:gradFill rotWithShape="1">
            <a:gsLst>
              <a:gs pos="0">
                <a:srgbClr val="FFE8DA"/>
              </a:gs>
              <a:gs pos="64999">
                <a:srgbClr val="FFC7A6"/>
              </a:gs>
              <a:gs pos="100000">
                <a:srgbClr val="FFB280"/>
              </a:gs>
            </a:gsLst>
            <a:lin ang="5400000" scaled="1"/>
          </a:gradFill>
          <a:ln cap="flat">
            <a:solidFill>
              <a:srgbClr val="F07C03"/>
            </a:solidFill>
            <a:miter lim="800000"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lIns="90488" tIns="44450" rIns="90488" bIns="44450"/>
          <a:lstStyle/>
          <a:p>
            <a:pPr algn="l" eaLnBrk="1" hangingPunct="1">
              <a:defRPr/>
            </a:pPr>
            <a:r>
              <a:rPr lang="fr-FR" sz="3200" b="1" smtClean="0">
                <a:solidFill>
                  <a:srgbClr val="1704E8"/>
                </a:solidFill>
                <a:latin typeface="Charcoal" charset="0"/>
                <a:ea typeface="ＭＳ Ｐゴシック" pitchFamily="34" charset="-128"/>
              </a:rPr>
              <a:t>Les membres du CE</a:t>
            </a:r>
          </a:p>
        </p:txBody>
      </p:sp>
      <p:pic>
        <p:nvPicPr>
          <p:cNvPr id="106500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700" y="152400"/>
            <a:ext cx="16002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6504" name="Rectangle 8"/>
          <p:cNvSpPr>
            <a:spLocks noChangeArrowheads="1"/>
          </p:cNvSpPr>
          <p:nvPr/>
        </p:nvSpPr>
        <p:spPr bwMode="auto">
          <a:xfrm>
            <a:off x="381000" y="1828800"/>
            <a:ext cx="8534400" cy="4648200"/>
          </a:xfrm>
          <a:prstGeom prst="rect">
            <a:avLst/>
          </a:prstGeom>
          <a:gradFill rotWithShape="1">
            <a:gsLst>
              <a:gs pos="0">
                <a:srgbClr val="FFE8DA"/>
              </a:gs>
              <a:gs pos="64999">
                <a:srgbClr val="FFC7A6"/>
              </a:gs>
              <a:gs pos="100000">
                <a:srgbClr val="FFB280"/>
              </a:gs>
            </a:gsLst>
            <a:lin ang="5400000" scaled="1"/>
          </a:gradFill>
          <a:ln w="9525">
            <a:solidFill>
              <a:srgbClr val="F07C03"/>
            </a:solidFill>
            <a:miter lim="800000"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  <p:txBody>
          <a:bodyPr lIns="90488" tIns="44450" rIns="90488" bIns="44450"/>
          <a:lstStyle/>
          <a:p>
            <a:r>
              <a:rPr lang="fr-FR" sz="1200" b="1">
                <a:solidFill>
                  <a:srgbClr val="000000"/>
                </a:solidFill>
                <a:latin typeface="Calibri" charset="0"/>
              </a:rPr>
              <a:t>Les membres de l</a:t>
            </a:r>
            <a:r>
              <a:rPr lang="ja-JP" altLang="fr-FR" sz="1200" b="1">
                <a:solidFill>
                  <a:srgbClr val="000000"/>
                </a:solidFill>
                <a:latin typeface="Calibri" charset="0"/>
              </a:rPr>
              <a:t>’</a:t>
            </a:r>
            <a:r>
              <a:rPr lang="fr-FR" sz="1200" b="1">
                <a:solidFill>
                  <a:srgbClr val="000000"/>
                </a:solidFill>
                <a:latin typeface="Calibri" charset="0"/>
              </a:rPr>
              <a:t>administration</a:t>
            </a:r>
          </a:p>
          <a:p>
            <a:r>
              <a:rPr lang="fr-FR" sz="1200">
                <a:solidFill>
                  <a:srgbClr val="000000"/>
                </a:solidFill>
                <a:latin typeface="Calibri" charset="0"/>
              </a:rPr>
              <a:t>        − le chef du poste diplomatique ou son représentant </a:t>
            </a:r>
          </a:p>
          <a:p>
            <a:r>
              <a:rPr lang="fr-FR" sz="1200">
                <a:solidFill>
                  <a:srgbClr val="000000"/>
                </a:solidFill>
                <a:latin typeface="Calibri" charset="0"/>
              </a:rPr>
              <a:t>       − le chef d</a:t>
            </a:r>
            <a:r>
              <a:rPr lang="ja-JP" altLang="fr-FR" sz="1200">
                <a:solidFill>
                  <a:srgbClr val="000000"/>
                </a:solidFill>
                <a:latin typeface="Calibri" charset="0"/>
              </a:rPr>
              <a:t>’</a:t>
            </a:r>
            <a:r>
              <a:rPr lang="fr-FR" sz="1200">
                <a:solidFill>
                  <a:srgbClr val="000000"/>
                </a:solidFill>
                <a:latin typeface="Calibri" charset="0"/>
              </a:rPr>
              <a:t>établissement ;</a:t>
            </a:r>
          </a:p>
          <a:p>
            <a:r>
              <a:rPr lang="fr-FR" sz="1200">
                <a:solidFill>
                  <a:srgbClr val="000000"/>
                </a:solidFill>
                <a:latin typeface="Calibri" charset="0"/>
              </a:rPr>
              <a:t>       − le ou les adjoints au chef d</a:t>
            </a:r>
            <a:r>
              <a:rPr lang="ja-JP" altLang="fr-FR" sz="1200">
                <a:solidFill>
                  <a:srgbClr val="000000"/>
                </a:solidFill>
                <a:latin typeface="Calibri" charset="0"/>
              </a:rPr>
              <a:t>’</a:t>
            </a:r>
            <a:r>
              <a:rPr lang="fr-FR" sz="1200">
                <a:solidFill>
                  <a:srgbClr val="000000"/>
                </a:solidFill>
                <a:latin typeface="Calibri" charset="0"/>
              </a:rPr>
              <a:t>établissement ;</a:t>
            </a:r>
          </a:p>
          <a:p>
            <a:r>
              <a:rPr lang="fr-FR" sz="1200">
                <a:solidFill>
                  <a:srgbClr val="000000"/>
                </a:solidFill>
                <a:latin typeface="Calibri" charset="0"/>
              </a:rPr>
              <a:t>       − le chef de service administratif et financier ;</a:t>
            </a:r>
          </a:p>
          <a:p>
            <a:r>
              <a:rPr lang="fr-FR" sz="1200">
                <a:solidFill>
                  <a:srgbClr val="000000"/>
                </a:solidFill>
                <a:latin typeface="Calibri" charset="0"/>
              </a:rPr>
              <a:t>       − le conseiller principal d</a:t>
            </a:r>
            <a:r>
              <a:rPr lang="ja-JP" altLang="fr-FR" sz="1200">
                <a:solidFill>
                  <a:srgbClr val="000000"/>
                </a:solidFill>
                <a:latin typeface="Calibri" charset="0"/>
              </a:rPr>
              <a:t>’</a:t>
            </a:r>
            <a:r>
              <a:rPr lang="fr-FR" sz="1200">
                <a:solidFill>
                  <a:srgbClr val="000000"/>
                </a:solidFill>
                <a:latin typeface="Calibri" charset="0"/>
              </a:rPr>
              <a:t>éducation le plus ancien dans l</a:t>
            </a:r>
            <a:r>
              <a:rPr lang="ja-JP" altLang="fr-FR" sz="1200">
                <a:solidFill>
                  <a:srgbClr val="000000"/>
                </a:solidFill>
                <a:latin typeface="Calibri" charset="0"/>
              </a:rPr>
              <a:t>’</a:t>
            </a:r>
            <a:r>
              <a:rPr lang="fr-FR" sz="1200">
                <a:solidFill>
                  <a:srgbClr val="000000"/>
                </a:solidFill>
                <a:latin typeface="Calibri" charset="0"/>
              </a:rPr>
              <a:t>établissement ;</a:t>
            </a:r>
          </a:p>
          <a:p>
            <a:r>
              <a:rPr lang="fr-FR" sz="1200">
                <a:solidFill>
                  <a:srgbClr val="000000"/>
                </a:solidFill>
                <a:latin typeface="Calibri" charset="0"/>
              </a:rPr>
              <a:t>       − le ou les directeurs des classes primaires ;</a:t>
            </a:r>
          </a:p>
          <a:p>
            <a:r>
              <a:rPr lang="fr-FR" sz="1200">
                <a:solidFill>
                  <a:srgbClr val="000000"/>
                </a:solidFill>
                <a:latin typeface="Calibri" charset="0"/>
              </a:rPr>
              <a:t> - le directeur d'études ou le coordonnateur des enseignements nationaux,  le cas échéant, lorsque le poste existe ;</a:t>
            </a:r>
          </a:p>
          <a:p>
            <a:r>
              <a:rPr lang="fr-FR" sz="200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fr-FR" sz="1200" b="1">
                <a:solidFill>
                  <a:srgbClr val="000000"/>
                </a:solidFill>
                <a:latin typeface="Calibri" charset="0"/>
              </a:rPr>
              <a:t>Les représentants des personnels d</a:t>
            </a:r>
            <a:r>
              <a:rPr lang="ja-JP" altLang="fr-FR" sz="1200" b="1">
                <a:solidFill>
                  <a:srgbClr val="000000"/>
                </a:solidFill>
                <a:latin typeface="Calibri" charset="0"/>
              </a:rPr>
              <a:t>’</a:t>
            </a:r>
            <a:r>
              <a:rPr lang="fr-FR" sz="1200" b="1">
                <a:solidFill>
                  <a:srgbClr val="000000"/>
                </a:solidFill>
                <a:latin typeface="Calibri" charset="0"/>
              </a:rPr>
              <a:t>enseignement et d</a:t>
            </a:r>
            <a:r>
              <a:rPr lang="ja-JP" altLang="fr-FR" sz="1200" b="1">
                <a:solidFill>
                  <a:srgbClr val="000000"/>
                </a:solidFill>
                <a:latin typeface="Calibri" charset="0"/>
              </a:rPr>
              <a:t>’</a:t>
            </a:r>
            <a:r>
              <a:rPr lang="fr-FR" sz="1200" b="1">
                <a:solidFill>
                  <a:srgbClr val="000000"/>
                </a:solidFill>
                <a:latin typeface="Calibri" charset="0"/>
              </a:rPr>
              <a:t>éducation et des personnels administratifs et de service ;</a:t>
            </a:r>
          </a:p>
          <a:p>
            <a:r>
              <a:rPr lang="fr-FR" sz="1200">
                <a:solidFill>
                  <a:srgbClr val="000000"/>
                </a:solidFill>
                <a:latin typeface="Calibri" charset="0"/>
              </a:rPr>
              <a:t> </a:t>
            </a:r>
          </a:p>
          <a:p>
            <a:r>
              <a:rPr lang="fr-FR" sz="1200" b="1">
                <a:solidFill>
                  <a:srgbClr val="000000"/>
                </a:solidFill>
                <a:latin typeface="Calibri" charset="0"/>
              </a:rPr>
              <a:t> Les représentants des parents d</a:t>
            </a:r>
            <a:r>
              <a:rPr lang="ja-JP" altLang="fr-FR" sz="1200" b="1">
                <a:solidFill>
                  <a:srgbClr val="000000"/>
                </a:solidFill>
                <a:latin typeface="Calibri" charset="0"/>
              </a:rPr>
              <a:t>’</a:t>
            </a:r>
            <a:r>
              <a:rPr lang="fr-FR" sz="1200" b="1">
                <a:solidFill>
                  <a:srgbClr val="000000"/>
                </a:solidFill>
                <a:latin typeface="Calibri" charset="0"/>
              </a:rPr>
              <a:t>élèves  et des élèves du second degré</a:t>
            </a:r>
            <a:r>
              <a:rPr lang="fr-FR" sz="1200">
                <a:solidFill>
                  <a:srgbClr val="000000"/>
                </a:solidFill>
                <a:latin typeface="Calibri" charset="0"/>
              </a:rPr>
              <a:t>.</a:t>
            </a:r>
          </a:p>
          <a:p>
            <a:r>
              <a:rPr lang="fr-FR" sz="2000" b="1">
                <a:solidFill>
                  <a:srgbClr val="000000"/>
                </a:solidFill>
                <a:latin typeface="Calibri" charset="0"/>
              </a:rPr>
              <a:t> </a:t>
            </a:r>
            <a:endParaRPr lang="fr-FR" sz="2000">
              <a:solidFill>
                <a:srgbClr val="000000"/>
              </a:solidFill>
              <a:latin typeface="Calibri" charset="0"/>
            </a:endParaRPr>
          </a:p>
          <a:p>
            <a:r>
              <a:rPr lang="fr-FR" sz="1200" b="1">
                <a:solidFill>
                  <a:srgbClr val="000000"/>
                </a:solidFill>
                <a:latin typeface="Calibri" charset="0"/>
              </a:rPr>
              <a:t>Membres siégeant à titre consultatif :</a:t>
            </a:r>
            <a:endParaRPr lang="fr-FR" sz="1200">
              <a:solidFill>
                <a:srgbClr val="000000"/>
              </a:solidFill>
              <a:latin typeface="Calibri" charset="0"/>
            </a:endParaRPr>
          </a:p>
          <a:p>
            <a:r>
              <a:rPr lang="fr-FR" sz="1200">
                <a:solidFill>
                  <a:srgbClr val="000000"/>
                </a:solidFill>
                <a:latin typeface="Calibri" charset="0"/>
              </a:rPr>
              <a:t> − le consul de France ou son représentant ;les représentants de l</a:t>
            </a:r>
            <a:r>
              <a:rPr lang="ja-JP" altLang="fr-FR" sz="1200">
                <a:solidFill>
                  <a:srgbClr val="000000"/>
                </a:solidFill>
                <a:latin typeface="Calibri" charset="0"/>
              </a:rPr>
              <a:t>’</a:t>
            </a:r>
            <a:r>
              <a:rPr lang="fr-FR" sz="1200">
                <a:solidFill>
                  <a:srgbClr val="000000"/>
                </a:solidFill>
                <a:latin typeface="Calibri" charset="0"/>
              </a:rPr>
              <a:t>Assemblée des français de l</a:t>
            </a:r>
            <a:r>
              <a:rPr lang="ja-JP" altLang="fr-FR" sz="1200">
                <a:solidFill>
                  <a:srgbClr val="000000"/>
                </a:solidFill>
                <a:latin typeface="Calibri" charset="0"/>
              </a:rPr>
              <a:t>’</a:t>
            </a:r>
            <a:r>
              <a:rPr lang="fr-FR" sz="1200">
                <a:solidFill>
                  <a:srgbClr val="000000"/>
                </a:solidFill>
                <a:latin typeface="Calibri" charset="0"/>
              </a:rPr>
              <a:t>étranger ou leurs représentants désignés par l</a:t>
            </a:r>
            <a:r>
              <a:rPr lang="ja-JP" altLang="fr-FR" sz="1200">
                <a:solidFill>
                  <a:srgbClr val="000000"/>
                </a:solidFill>
                <a:latin typeface="Calibri" charset="0"/>
              </a:rPr>
              <a:t>’</a:t>
            </a:r>
            <a:r>
              <a:rPr lang="fr-FR" sz="1200">
                <a:solidFill>
                  <a:srgbClr val="000000"/>
                </a:solidFill>
                <a:latin typeface="Calibri" charset="0"/>
              </a:rPr>
              <a:t>ambassadeur de France sur proposition des élus ; </a:t>
            </a:r>
          </a:p>
          <a:p>
            <a:r>
              <a:rPr lang="fr-FR" sz="1200">
                <a:solidFill>
                  <a:srgbClr val="000000"/>
                </a:solidFill>
                <a:latin typeface="Calibri" charset="0"/>
              </a:rPr>
              <a:t>- le vice-président du conseil des délégués pour la vie lycéenne ;</a:t>
            </a:r>
          </a:p>
          <a:p>
            <a:r>
              <a:rPr lang="fr-FR" sz="1200">
                <a:solidFill>
                  <a:srgbClr val="000000"/>
                </a:solidFill>
                <a:latin typeface="Calibri" charset="0"/>
              </a:rPr>
              <a:t>− deux personnalités locales choisies pour leur compétence dans le domaine social, économique et culturel sur proposition du chef d</a:t>
            </a:r>
            <a:r>
              <a:rPr lang="ja-JP" altLang="fr-FR" sz="1200">
                <a:solidFill>
                  <a:srgbClr val="000000"/>
                </a:solidFill>
                <a:latin typeface="Calibri" charset="0"/>
              </a:rPr>
              <a:t>’</a:t>
            </a:r>
            <a:r>
              <a:rPr lang="fr-FR" sz="1200">
                <a:solidFill>
                  <a:srgbClr val="000000"/>
                </a:solidFill>
                <a:latin typeface="Calibri" charset="0"/>
              </a:rPr>
              <a:t>établissement ;</a:t>
            </a:r>
          </a:p>
          <a:p>
            <a:r>
              <a:rPr lang="fr-FR" sz="1200">
                <a:solidFill>
                  <a:srgbClr val="000000"/>
                </a:solidFill>
                <a:latin typeface="Calibri" charset="0"/>
              </a:rPr>
              <a:t>- le président de l</a:t>
            </a:r>
            <a:r>
              <a:rPr lang="ja-JP" altLang="fr-FR" sz="1200">
                <a:solidFill>
                  <a:srgbClr val="000000"/>
                </a:solidFill>
                <a:latin typeface="Calibri" charset="0"/>
              </a:rPr>
              <a:t>’</a:t>
            </a:r>
            <a:r>
              <a:rPr lang="fr-FR" sz="1200">
                <a:solidFill>
                  <a:srgbClr val="000000"/>
                </a:solidFill>
                <a:latin typeface="Calibri" charset="0"/>
              </a:rPr>
              <a:t>association des anciens élèves ou son représentant ;</a:t>
            </a:r>
          </a:p>
          <a:p>
            <a:r>
              <a:rPr lang="fr-FR" sz="1200">
                <a:solidFill>
                  <a:srgbClr val="000000"/>
                </a:solidFill>
                <a:latin typeface="Calibri" charset="0"/>
              </a:rPr>
              <a:t>− deux représentants du conseil de gestion ou du conseil d</a:t>
            </a:r>
            <a:r>
              <a:rPr lang="ja-JP" altLang="fr-FR" sz="1200">
                <a:solidFill>
                  <a:srgbClr val="000000"/>
                </a:solidFill>
                <a:latin typeface="Calibri" charset="0"/>
              </a:rPr>
              <a:t>’</a:t>
            </a:r>
            <a:r>
              <a:rPr lang="fr-FR" sz="1200">
                <a:solidFill>
                  <a:srgbClr val="000000"/>
                </a:solidFill>
                <a:latin typeface="Calibri" charset="0"/>
              </a:rPr>
              <a:t>administration de l</a:t>
            </a:r>
            <a:r>
              <a:rPr lang="ja-JP" altLang="fr-FR" sz="1200">
                <a:solidFill>
                  <a:srgbClr val="000000"/>
                </a:solidFill>
                <a:latin typeface="Calibri" charset="0"/>
              </a:rPr>
              <a:t>’</a:t>
            </a:r>
            <a:r>
              <a:rPr lang="fr-FR" sz="1200">
                <a:solidFill>
                  <a:srgbClr val="000000"/>
                </a:solidFill>
                <a:latin typeface="Calibri" charset="0"/>
              </a:rPr>
              <a:t>organisme gestionnaire dans les établissements conventionnés ;</a:t>
            </a:r>
          </a:p>
          <a:p>
            <a:r>
              <a:rPr lang="fr-FR" sz="1200">
                <a:solidFill>
                  <a:srgbClr val="000000"/>
                </a:solidFill>
                <a:latin typeface="Calibri" charset="0"/>
              </a:rPr>
              <a:t>- le coordonnateur délégué de la direction de l</a:t>
            </a:r>
            <a:r>
              <a:rPr lang="ja-JP" altLang="fr-FR" sz="1200">
                <a:solidFill>
                  <a:srgbClr val="000000"/>
                </a:solidFill>
                <a:latin typeface="Calibri" charset="0"/>
              </a:rPr>
              <a:t>’</a:t>
            </a:r>
            <a:r>
              <a:rPr lang="fr-FR" sz="1200">
                <a:solidFill>
                  <a:srgbClr val="000000"/>
                </a:solidFill>
                <a:latin typeface="Calibri" charset="0"/>
              </a:rPr>
              <a:t>AEFE, le cas échéant, lorsque le poste existe.</a:t>
            </a:r>
            <a:endParaRPr lang="fr-FR" sz="2000">
              <a:solidFill>
                <a:srgbClr val="1704E8"/>
              </a:solidFill>
              <a:latin typeface="Charcoal" charset="0"/>
            </a:endParaRPr>
          </a:p>
        </p:txBody>
      </p:sp>
      <p:sp>
        <p:nvSpPr>
          <p:cNvPr id="18437" name="Rectangle 10"/>
          <p:cNvSpPr>
            <a:spLocks noChangeArrowheads="1"/>
          </p:cNvSpPr>
          <p:nvPr/>
        </p:nvSpPr>
        <p:spPr bwMode="auto">
          <a:xfrm>
            <a:off x="533400" y="3657600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801688" indent="-609600" eaLnBrk="1" hangingPunct="1">
              <a:spcBef>
                <a:spcPct val="20000"/>
              </a:spcBef>
            </a:pPr>
            <a:endParaRPr lang="fr-FR" sz="1800">
              <a:solidFill>
                <a:srgbClr val="1704E8"/>
              </a:solidFill>
              <a:latin typeface="Charcoal" charset="0"/>
            </a:endParaRPr>
          </a:p>
        </p:txBody>
      </p:sp>
      <p:sp>
        <p:nvSpPr>
          <p:cNvPr id="18438" name="Rectangle 12"/>
          <p:cNvSpPr>
            <a:spLocks noChangeArrowheads="1"/>
          </p:cNvSpPr>
          <p:nvPr/>
        </p:nvSpPr>
        <p:spPr bwMode="auto">
          <a:xfrm>
            <a:off x="609600" y="4876800"/>
            <a:ext cx="82296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801688" indent="-609600" eaLnBrk="1" hangingPunct="1">
              <a:spcBef>
                <a:spcPct val="20000"/>
              </a:spcBef>
            </a:pPr>
            <a:endParaRPr lang="fr-FR" sz="3200">
              <a:latin typeface="Times" charset="0"/>
            </a:endParaRPr>
          </a:p>
        </p:txBody>
      </p:sp>
      <p:sp>
        <p:nvSpPr>
          <p:cNvPr id="18439" name="Rectangle 13"/>
          <p:cNvSpPr>
            <a:spLocks noChangeArrowheads="1"/>
          </p:cNvSpPr>
          <p:nvPr/>
        </p:nvSpPr>
        <p:spPr bwMode="auto">
          <a:xfrm>
            <a:off x="609600" y="2819400"/>
            <a:ext cx="822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801688" indent="-609600" eaLnBrk="1" hangingPunct="1">
              <a:spcBef>
                <a:spcPct val="20000"/>
              </a:spcBef>
            </a:pPr>
            <a:endParaRPr lang="fr-FR" sz="1800">
              <a:solidFill>
                <a:srgbClr val="1704E8"/>
              </a:solidFill>
              <a:latin typeface="Charco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578990"/>
      </p:ext>
    </p:extLst>
  </p:cSld>
  <p:clrMapOvr>
    <a:masterClrMapping/>
  </p:clrMapOvr>
  <p:transition xmlns:p14="http://schemas.microsoft.com/office/powerpoint/2010/main">
    <p:cover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106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65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65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 animBg="1" autoUpdateAnimBg="0"/>
      <p:bldP spid="10650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3400" y="304800"/>
            <a:ext cx="6019800" cy="1295400"/>
          </a:xfrm>
          <a:gradFill rotWithShape="1">
            <a:gsLst>
              <a:gs pos="0">
                <a:srgbClr val="FBE6E7"/>
              </a:gs>
              <a:gs pos="64999">
                <a:srgbClr val="F2C0C3"/>
              </a:gs>
              <a:gs pos="100000">
                <a:srgbClr val="EFA5A8"/>
              </a:gs>
            </a:gsLst>
            <a:lin ang="5400000" scaled="1"/>
          </a:gradFill>
          <a:ln cap="flat">
            <a:solidFill>
              <a:srgbClr val="9E2532"/>
            </a:solidFill>
            <a:miter lim="800000"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algn="l">
              <a:defRPr/>
            </a:pPr>
            <a:r>
              <a:rPr lang="fr-FR" sz="3600" b="1" smtClean="0">
                <a:solidFill>
                  <a:srgbClr val="1704E8"/>
                </a:solidFill>
                <a:latin typeface="Charcoal" charset="0"/>
                <a:ea typeface="ＭＳ Ｐゴシック" pitchFamily="34" charset="-128"/>
              </a:rPr>
              <a:t>La composition du CE</a:t>
            </a:r>
            <a:endParaRPr lang="fr-FR" b="1" smtClean="0">
              <a:solidFill>
                <a:srgbClr val="1704E8"/>
              </a:solidFill>
              <a:ea typeface="ＭＳ Ｐゴシック" pitchFamily="34" charset="-128"/>
            </a:endParaRP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1011238" y="1887538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fr-FR"/>
          </a:p>
        </p:txBody>
      </p:sp>
      <p:pic>
        <p:nvPicPr>
          <p:cNvPr id="5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152400"/>
            <a:ext cx="16002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609600" y="1828800"/>
          <a:ext cx="8001000" cy="3998916"/>
        </p:xfrm>
        <a:graphic>
          <a:graphicData uri="http://schemas.openxmlformats.org/drawingml/2006/table">
            <a:tbl>
              <a:tblPr/>
              <a:tblGrid>
                <a:gridCol w="1600200"/>
                <a:gridCol w="1600200"/>
                <a:gridCol w="1600200"/>
                <a:gridCol w="1600200"/>
                <a:gridCol w="1600200"/>
              </a:tblGrid>
              <a:tr h="105410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Administration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Personnels enseignants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Personnels administratifs et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Parents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Elèves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4 sièges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D8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D8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D8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D8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D8CC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5 sièges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C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C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C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C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CE7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6 sièges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D8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D8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D8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D8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D8CC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7 sièges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C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C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C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C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CE7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8 sièges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D8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D8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D8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D8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D8CC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9 sièges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C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C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C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C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CE7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10 sièges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D8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D8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D8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D8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ＭＳ Ｐゴシック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D8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42914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1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460</Words>
  <Application>Microsoft Macintosh PowerPoint</Application>
  <PresentationFormat>Présentation à l'écran (4:3)</PresentationFormat>
  <Paragraphs>103</Paragraphs>
  <Slides>8</Slides>
  <Notes>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Thème Office</vt:lpstr>
      <vt:lpstr>Présentation PowerPoint</vt:lpstr>
      <vt:lpstr> Quel est le fonctionnement du CONSEIL D’ETABLISSEMENT? (I)</vt:lpstr>
      <vt:lpstr>LE CONSEIL D’ETABLISSEMENT? (II)</vt:lpstr>
      <vt:lpstr>Le CONSEIL D’ETABLISSEMENT(II)</vt:lpstr>
      <vt:lpstr>Le conseil d’établissement (III)</vt:lpstr>
      <vt:lpstr>Le conseil d’établissement (IV)</vt:lpstr>
      <vt:lpstr>Les membres du CE</vt:lpstr>
      <vt:lpstr>La composition du 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Yamama</dc:creator>
  <cp:lastModifiedBy>Yamama</cp:lastModifiedBy>
  <cp:revision>1</cp:revision>
  <dcterms:created xsi:type="dcterms:W3CDTF">2012-04-09T09:44:44Z</dcterms:created>
  <dcterms:modified xsi:type="dcterms:W3CDTF">2012-04-09T09:45:42Z</dcterms:modified>
</cp:coreProperties>
</file>